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notesMasterIdLst>
    <p:notesMasterId r:id="rId12"/>
  </p:notesMasterIdLst>
  <p:sldIdLst>
    <p:sldId id="257" r:id="rId2"/>
    <p:sldId id="260" r:id="rId3"/>
    <p:sldId id="262" r:id="rId4"/>
    <p:sldId id="266" r:id="rId5"/>
    <p:sldId id="265" r:id="rId6"/>
    <p:sldId id="271" r:id="rId7"/>
    <p:sldId id="273" r:id="rId8"/>
    <p:sldId id="308" r:id="rId9"/>
    <p:sldId id="284" r:id="rId10"/>
    <p:sldId id="31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958"/>
    <p:restoredTop sz="96405"/>
  </p:normalViewPr>
  <p:slideViewPr>
    <p:cSldViewPr snapToGrid="0" snapToObjects="1">
      <p:cViewPr varScale="1">
        <p:scale>
          <a:sx n="106" d="100"/>
          <a:sy n="106" d="100"/>
        </p:scale>
        <p:origin x="200" y="2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B5AA0F-BDB0-4B4F-9017-250FE69622F0}" type="datetimeFigureOut">
              <a:rPr lang="en-US" smtClean="0"/>
              <a:t>12/6/21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ECCD94-B2D1-6443-AF5E-35D94F847750}" type="slidenum">
              <a:rPr lang="en-US" smtClean="0"/>
              <a:t>‹#›</a:t>
            </a:fld>
            <a:endParaRPr lang="en-US"/>
          </a:p>
        </p:txBody>
      </p:sp>
    </p:spTree>
    <p:extLst>
      <p:ext uri="{BB962C8B-B14F-4D97-AF65-F5344CB8AC3E}">
        <p14:creationId xmlns:p14="http://schemas.microsoft.com/office/powerpoint/2010/main" val="22081634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ECCD94-B2D1-6443-AF5E-35D94F847750}" type="slidenum">
              <a:rPr lang="en-US" smtClean="0"/>
              <a:t>1</a:t>
            </a:fld>
            <a:endParaRPr lang="en-US"/>
          </a:p>
        </p:txBody>
      </p:sp>
    </p:spTree>
    <p:extLst>
      <p:ext uri="{BB962C8B-B14F-4D97-AF65-F5344CB8AC3E}">
        <p14:creationId xmlns:p14="http://schemas.microsoft.com/office/powerpoint/2010/main" val="41691522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smtClean="0"/>
              <a:pPr/>
              <a:t>12/6/21</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97752764"/>
      </p:ext>
    </p:extLst>
  </p:cSld>
  <p:clrMapOvr>
    <a:masterClrMapping/>
  </p:clrMapOvr>
  <mc:AlternateContent xmlns:mc="http://schemas.openxmlformats.org/markup-compatibility/2006" xmlns:p14="http://schemas.microsoft.com/office/powerpoint/2010/main">
    <mc:Choice Requires="p14">
      <p:transition spd="slow" p14:dur="2000">
        <p:split orient="vert"/>
      </p:transition>
    </mc:Choice>
    <mc:Fallback xmlns="">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55962178"/>
      </p:ext>
    </p:extLst>
  </p:cSld>
  <p:clrMapOvr>
    <a:masterClrMapping/>
  </p:clrMapOvr>
  <mc:AlternateContent xmlns:mc="http://schemas.openxmlformats.org/markup-compatibility/2006" xmlns:p14="http://schemas.microsoft.com/office/powerpoint/2010/main">
    <mc:Choice Requires="p14">
      <p:transition spd="slow" p14:dur="2000">
        <p:split orient="vert"/>
      </p:transition>
    </mc:Choice>
    <mc:Fallback xmlns="">
      <p:transitio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smtClean="0"/>
              <a:pPr/>
              <a:t>12/6/21</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23769216"/>
      </p:ext>
    </p:extLst>
  </p:cSld>
  <p:clrMapOvr>
    <a:masterClrMapping/>
  </p:clrMapOvr>
  <mc:AlternateContent xmlns:mc="http://schemas.openxmlformats.org/markup-compatibility/2006" xmlns:p14="http://schemas.microsoft.com/office/powerpoint/2010/main">
    <mc:Choice Requires="p14">
      <p:transition spd="slow" p14:dur="2000">
        <p:split orient="vert"/>
      </p:transition>
    </mc:Choice>
    <mc:Fallback xmlns="">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37460919"/>
      </p:ext>
    </p:extLst>
  </p:cSld>
  <p:clrMapOvr>
    <a:masterClrMapping/>
  </p:clrMapOvr>
  <mc:AlternateContent xmlns:mc="http://schemas.openxmlformats.org/markup-compatibility/2006" xmlns:p14="http://schemas.microsoft.com/office/powerpoint/2010/main">
    <mc:Choice Requires="p14">
      <p:transition spd="slow" p14:dur="2000">
        <p:split orient="vert"/>
      </p:transition>
    </mc:Choice>
    <mc:Fallback xmlns="">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12/6/21</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63563837"/>
      </p:ext>
    </p:extLst>
  </p:cSld>
  <p:clrMapOvr>
    <a:masterClrMapping/>
  </p:clrMapOvr>
  <mc:AlternateContent xmlns:mc="http://schemas.openxmlformats.org/markup-compatibility/2006" xmlns:p14="http://schemas.microsoft.com/office/powerpoint/2010/main">
    <mc:Choice Requires="p14">
      <p:transition spd="slow" p14:dur="2000">
        <p:split orient="vert"/>
      </p:transition>
    </mc:Choice>
    <mc:Fallback xmlns="">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12/6/21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90716966"/>
      </p:ext>
    </p:extLst>
  </p:cSld>
  <p:clrMapOvr>
    <a:masterClrMapping/>
  </p:clrMapOvr>
  <mc:AlternateContent xmlns:mc="http://schemas.openxmlformats.org/markup-compatibility/2006" xmlns:p14="http://schemas.microsoft.com/office/powerpoint/2010/main">
    <mc:Choice Requires="p14">
      <p:transition spd="slow" p14:dur="2000">
        <p:split orient="vert"/>
      </p:transition>
    </mc:Choice>
    <mc:Fallback xmlns="">
      <p:transitio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12/6/21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58832665"/>
      </p:ext>
    </p:extLst>
  </p:cSld>
  <p:clrMapOvr>
    <a:masterClrMapping/>
  </p:clrMapOvr>
  <mc:AlternateContent xmlns:mc="http://schemas.openxmlformats.org/markup-compatibility/2006" xmlns:p14="http://schemas.microsoft.com/office/powerpoint/2010/main">
    <mc:Choice Requires="p14">
      <p:transition spd="slow" p14:dur="2000">
        <p:split orient="vert"/>
      </p:transition>
    </mc:Choice>
    <mc:Fallback xmlns="">
      <p:transitio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61BEF0D-F0BB-DE4B-95CE-6DB70DBA9567}" type="datetimeFigureOut">
              <a:rPr lang="en-US" smtClean="0"/>
              <a:pPr/>
              <a:t>12/6/21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extLst>
      <p:ext uri="{BB962C8B-B14F-4D97-AF65-F5344CB8AC3E}">
        <p14:creationId xmlns:p14="http://schemas.microsoft.com/office/powerpoint/2010/main" val="3589751900"/>
      </p:ext>
    </p:extLst>
  </p:cSld>
  <p:clrMapOvr>
    <a:masterClrMapping/>
  </p:clrMapOvr>
  <mc:AlternateContent xmlns:mc="http://schemas.openxmlformats.org/markup-compatibility/2006" xmlns:p14="http://schemas.microsoft.com/office/powerpoint/2010/main">
    <mc:Choice Requires="p14">
      <p:transition spd="slow" p14:dur="2000">
        <p:split orient="vert"/>
      </p:transition>
    </mc:Choice>
    <mc:Fallback xmlns="">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12/6/21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35641405"/>
      </p:ext>
    </p:extLst>
  </p:cSld>
  <p:clrMapOvr>
    <a:masterClrMapping/>
  </p:clrMapOvr>
  <mc:AlternateContent xmlns:mc="http://schemas.openxmlformats.org/markup-compatibility/2006" xmlns:p14="http://schemas.microsoft.com/office/powerpoint/2010/main">
    <mc:Choice Requires="p14">
      <p:transition spd="slow" p14:dur="2000">
        <p:split orient="vert"/>
      </p:transition>
    </mc:Choice>
    <mc:Fallback xmlns="">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12/6/21</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62369589"/>
      </p:ext>
    </p:extLst>
  </p:cSld>
  <p:clrMapOvr>
    <a:masterClrMapping/>
  </p:clrMapOvr>
  <mc:AlternateContent xmlns:mc="http://schemas.openxmlformats.org/markup-compatibility/2006" xmlns:p14="http://schemas.microsoft.com/office/powerpoint/2010/main">
    <mc:Choice Requires="p14">
      <p:transition spd="slow" p14:dur="2000">
        <p:split orient="vert"/>
      </p:transition>
    </mc:Choice>
    <mc:Fallback xmlns="">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67514774"/>
      </p:ext>
    </p:extLst>
  </p:cSld>
  <p:clrMapOvr>
    <a:masterClrMapping/>
  </p:clrMapOvr>
  <mc:AlternateContent xmlns:mc="http://schemas.openxmlformats.org/markup-compatibility/2006" xmlns:p14="http://schemas.microsoft.com/office/powerpoint/2010/main">
    <mc:Choice Requires="p14">
      <p:transition spd="slow" p14:dur="2000">
        <p:split orient="vert"/>
      </p:transition>
    </mc:Choice>
    <mc:Fallback xmlns="">
      <p:transitio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smtClean="0"/>
              <a:pPr/>
              <a:t>12/6/21</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1845034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p:split orient="vert"/>
      </p:transition>
    </mc:Choice>
    <mc:Fallback xmlns="">
      <p:transition spd="slow">
        <p:split orient="vert"/>
      </p:transition>
    </mc:Fallback>
  </mc:AlternateConten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Kiarra@cafth.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EE16C-12E5-0D40-9ABF-B99A88CCEF4F}"/>
              </a:ext>
            </a:extLst>
          </p:cNvPr>
          <p:cNvSpPr>
            <a:spLocks noGrp="1"/>
          </p:cNvSpPr>
          <p:nvPr>
            <p:ph type="ctrTitle"/>
          </p:nvPr>
        </p:nvSpPr>
        <p:spPr/>
        <p:txBody>
          <a:bodyPr/>
          <a:lstStyle/>
          <a:p>
            <a:r>
              <a:rPr lang="en-US" dirty="0"/>
              <a:t>Memphis/Shelby county Homeless consortium</a:t>
            </a:r>
          </a:p>
        </p:txBody>
      </p:sp>
      <p:sp>
        <p:nvSpPr>
          <p:cNvPr id="3" name="Subtitle 2">
            <a:extLst>
              <a:ext uri="{FF2B5EF4-FFF2-40B4-BE49-F238E27FC236}">
                <a16:creationId xmlns:a16="http://schemas.microsoft.com/office/drawing/2014/main" id="{5D75EE39-612A-4346-8306-2380809066CA}"/>
              </a:ext>
            </a:extLst>
          </p:cNvPr>
          <p:cNvSpPr>
            <a:spLocks noGrp="1"/>
          </p:cNvSpPr>
          <p:nvPr>
            <p:ph type="subTitle" idx="1"/>
          </p:nvPr>
        </p:nvSpPr>
        <p:spPr/>
        <p:txBody>
          <a:bodyPr/>
          <a:lstStyle/>
          <a:p>
            <a:r>
              <a:rPr lang="en-US" dirty="0"/>
              <a:t>DATA QUALITY PLAN</a:t>
            </a:r>
          </a:p>
        </p:txBody>
      </p:sp>
    </p:spTree>
    <p:extLst>
      <p:ext uri="{BB962C8B-B14F-4D97-AF65-F5344CB8AC3E}">
        <p14:creationId xmlns:p14="http://schemas.microsoft.com/office/powerpoint/2010/main" val="2171625235"/>
      </p:ext>
    </p:extLst>
  </p:cSld>
  <p:clrMapOvr>
    <a:masterClrMapping/>
  </p:clrMapOvr>
  <mc:AlternateContent xmlns:mc="http://schemas.openxmlformats.org/markup-compatibility/2006" xmlns:p14="http://schemas.microsoft.com/office/powerpoint/2010/main">
    <mc:Choice Requires="p14">
      <p:transition spd="slow" p14:dur="2000">
        <p:split orient="vert"/>
      </p:transition>
    </mc:Choice>
    <mc:Fallback xmlns="">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AA659-E9B8-5449-9E02-583B1A6CEC1C}"/>
              </a:ext>
            </a:extLst>
          </p:cNvPr>
          <p:cNvSpPr>
            <a:spLocks noGrp="1"/>
          </p:cNvSpPr>
          <p:nvPr>
            <p:ph type="title"/>
          </p:nvPr>
        </p:nvSpPr>
        <p:spPr/>
        <p:txBody>
          <a:bodyPr/>
          <a:lstStyle/>
          <a:p>
            <a:r>
              <a:rPr lang="en-US" dirty="0"/>
              <a:t>contact information </a:t>
            </a:r>
          </a:p>
        </p:txBody>
      </p:sp>
      <p:sp>
        <p:nvSpPr>
          <p:cNvPr id="3" name="Content Placeholder 2">
            <a:extLst>
              <a:ext uri="{FF2B5EF4-FFF2-40B4-BE49-F238E27FC236}">
                <a16:creationId xmlns:a16="http://schemas.microsoft.com/office/drawing/2014/main" id="{CA41B528-F14E-B149-8CCE-2ABB7FBFF0D3}"/>
              </a:ext>
            </a:extLst>
          </p:cNvPr>
          <p:cNvSpPr>
            <a:spLocks noGrp="1"/>
          </p:cNvSpPr>
          <p:nvPr>
            <p:ph idx="1"/>
          </p:nvPr>
        </p:nvSpPr>
        <p:spPr/>
        <p:txBody>
          <a:bodyPr/>
          <a:lstStyle/>
          <a:p>
            <a:r>
              <a:rPr lang="en-US" dirty="0"/>
              <a:t>Kiarra Fortney</a:t>
            </a:r>
          </a:p>
          <a:p>
            <a:r>
              <a:rPr lang="en-US" dirty="0"/>
              <a:t>Hmis Administrator </a:t>
            </a:r>
          </a:p>
          <a:p>
            <a:r>
              <a:rPr lang="en-US" dirty="0"/>
              <a:t>Email: </a:t>
            </a:r>
            <a:r>
              <a:rPr lang="en-US" dirty="0">
                <a:hlinkClick r:id="rId2"/>
              </a:rPr>
              <a:t>Kiarra@cafth.org</a:t>
            </a:r>
            <a:endParaRPr lang="en-US" dirty="0"/>
          </a:p>
          <a:p>
            <a:r>
              <a:rPr lang="en-US" dirty="0"/>
              <a:t>Phone: 901-268-2451 (Please leave a message if call is missed)</a:t>
            </a:r>
          </a:p>
        </p:txBody>
      </p:sp>
    </p:spTree>
    <p:extLst>
      <p:ext uri="{BB962C8B-B14F-4D97-AF65-F5344CB8AC3E}">
        <p14:creationId xmlns:p14="http://schemas.microsoft.com/office/powerpoint/2010/main" val="383031"/>
      </p:ext>
    </p:extLst>
  </p:cSld>
  <p:clrMapOvr>
    <a:masterClrMapping/>
  </p:clrMapOvr>
  <mc:AlternateContent xmlns:mc="http://schemas.openxmlformats.org/markup-compatibility/2006" xmlns:p14="http://schemas.microsoft.com/office/powerpoint/2010/main">
    <mc:Choice Requires="p14">
      <p:transition spd="slow" p14:dur="20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26F45-5F5F-D04E-989E-042EABD5659C}"/>
              </a:ext>
            </a:extLst>
          </p:cNvPr>
          <p:cNvSpPr>
            <a:spLocks noGrp="1"/>
          </p:cNvSpPr>
          <p:nvPr>
            <p:ph type="title"/>
          </p:nvPr>
        </p:nvSpPr>
        <p:spPr/>
        <p:txBody>
          <a:bodyPr/>
          <a:lstStyle/>
          <a:p>
            <a:r>
              <a:rPr lang="en-US" dirty="0"/>
              <a:t>What is data Quality? </a:t>
            </a:r>
          </a:p>
        </p:txBody>
      </p:sp>
      <p:sp>
        <p:nvSpPr>
          <p:cNvPr id="3" name="Content Placeholder 2">
            <a:extLst>
              <a:ext uri="{FF2B5EF4-FFF2-40B4-BE49-F238E27FC236}">
                <a16:creationId xmlns:a16="http://schemas.microsoft.com/office/drawing/2014/main" id="{217711F9-25C2-0A42-B22E-28F229E45EAB}"/>
              </a:ext>
            </a:extLst>
          </p:cNvPr>
          <p:cNvSpPr>
            <a:spLocks noGrp="1"/>
          </p:cNvSpPr>
          <p:nvPr>
            <p:ph sz="half" idx="1"/>
          </p:nvPr>
        </p:nvSpPr>
        <p:spPr>
          <a:xfrm>
            <a:off x="673609" y="2274302"/>
            <a:ext cx="10241317" cy="3633047"/>
          </a:xfrm>
        </p:spPr>
        <p:txBody>
          <a:bodyPr>
            <a:normAutofit/>
          </a:bodyPr>
          <a:lstStyle/>
          <a:p>
            <a:r>
              <a:rPr lang="en-US" sz="1600" dirty="0"/>
              <a:t>Data quality refers to the integrity of the information entered into a given system. For the purposes of this guide, the system is the Homeless Management Information System (HMIS) utilized by the Memphis/Shelby County community. </a:t>
            </a:r>
          </a:p>
          <a:p>
            <a:r>
              <a:rPr lang="en-US" sz="1600" dirty="0"/>
              <a:t>Evaluating the integrity of the HMIS is based on measures associated with </a:t>
            </a:r>
            <a:r>
              <a:rPr lang="en-US" sz="1600" b="1" dirty="0">
                <a:solidFill>
                  <a:schemeClr val="accent1">
                    <a:lumMod val="75000"/>
                  </a:schemeClr>
                </a:solidFill>
              </a:rPr>
              <a:t>Timeliness</a:t>
            </a:r>
            <a:r>
              <a:rPr lang="en-US" sz="1600" dirty="0"/>
              <a:t>, </a:t>
            </a:r>
            <a:r>
              <a:rPr lang="en-US" sz="1600" b="1" dirty="0">
                <a:solidFill>
                  <a:schemeClr val="accent1">
                    <a:lumMod val="75000"/>
                  </a:schemeClr>
                </a:solidFill>
              </a:rPr>
              <a:t>Completeness</a:t>
            </a:r>
            <a:r>
              <a:rPr lang="en-US" sz="1600" dirty="0"/>
              <a:t>, </a:t>
            </a:r>
            <a:r>
              <a:rPr lang="en-US" sz="1600" b="1" dirty="0">
                <a:solidFill>
                  <a:schemeClr val="accent1">
                    <a:lumMod val="75000"/>
                  </a:schemeClr>
                </a:solidFill>
              </a:rPr>
              <a:t>Accuracy</a:t>
            </a:r>
            <a:r>
              <a:rPr lang="en-US" sz="1600" dirty="0"/>
              <a:t>, and </a:t>
            </a:r>
            <a:r>
              <a:rPr lang="en-US" sz="1600" b="1" dirty="0">
                <a:solidFill>
                  <a:schemeClr val="accent1">
                    <a:lumMod val="75000"/>
                  </a:schemeClr>
                </a:solidFill>
              </a:rPr>
              <a:t>Consistency</a:t>
            </a:r>
            <a:r>
              <a:rPr lang="en-US" sz="1600" dirty="0"/>
              <a:t>. </a:t>
            </a:r>
          </a:p>
          <a:p>
            <a:r>
              <a:rPr lang="en-US" sz="1600" dirty="0"/>
              <a:t>These measures helps explain how usable and and trustworthy the data collected in HMIS is when it comes to open reporting periods or making decisions around how and where to direct system wide interventions. </a:t>
            </a:r>
          </a:p>
          <a:p>
            <a:endParaRPr lang="en-US" sz="1600" dirty="0"/>
          </a:p>
        </p:txBody>
      </p:sp>
    </p:spTree>
    <p:extLst>
      <p:ext uri="{BB962C8B-B14F-4D97-AF65-F5344CB8AC3E}">
        <p14:creationId xmlns:p14="http://schemas.microsoft.com/office/powerpoint/2010/main" val="1010351883"/>
      </p:ext>
    </p:extLst>
  </p:cSld>
  <p:clrMapOvr>
    <a:masterClrMapping/>
  </p:clrMapOvr>
  <mc:AlternateContent xmlns:mc="http://schemas.openxmlformats.org/markup-compatibility/2006" xmlns:p14="http://schemas.microsoft.com/office/powerpoint/2010/main">
    <mc:Choice Requires="p14">
      <p:transition spd="slow" p14:dur="20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AF83A-0E13-2B46-B798-059FF1241957}"/>
              </a:ext>
            </a:extLst>
          </p:cNvPr>
          <p:cNvSpPr>
            <a:spLocks noGrp="1"/>
          </p:cNvSpPr>
          <p:nvPr>
            <p:ph type="title"/>
          </p:nvPr>
        </p:nvSpPr>
        <p:spPr/>
        <p:txBody>
          <a:bodyPr/>
          <a:lstStyle/>
          <a:p>
            <a:r>
              <a:rPr lang="en-US" dirty="0"/>
              <a:t>Long-term Goals of data quality</a:t>
            </a:r>
          </a:p>
        </p:txBody>
      </p:sp>
      <p:sp>
        <p:nvSpPr>
          <p:cNvPr id="3" name="Content Placeholder 2">
            <a:extLst>
              <a:ext uri="{FF2B5EF4-FFF2-40B4-BE49-F238E27FC236}">
                <a16:creationId xmlns:a16="http://schemas.microsoft.com/office/drawing/2014/main" id="{77287023-05E1-4C46-AFF7-EC65B26D8975}"/>
              </a:ext>
            </a:extLst>
          </p:cNvPr>
          <p:cNvSpPr>
            <a:spLocks noGrp="1"/>
          </p:cNvSpPr>
          <p:nvPr>
            <p:ph idx="1"/>
          </p:nvPr>
        </p:nvSpPr>
        <p:spPr/>
        <p:txBody>
          <a:bodyPr/>
          <a:lstStyle/>
          <a:p>
            <a:r>
              <a:rPr lang="en-US" dirty="0"/>
              <a:t>Participation in the Data Quality plan will eventually factor into the CoC’s annual Rank and review process.</a:t>
            </a:r>
          </a:p>
          <a:p>
            <a:r>
              <a:rPr lang="en-US" dirty="0"/>
              <a:t>Bolstered participation form programs not required to enter into HMIS</a:t>
            </a:r>
          </a:p>
          <a:p>
            <a:r>
              <a:rPr lang="en-US" dirty="0"/>
              <a:t>Improved monthly/quarterly reports concerning enrollment/exits and system performance measures.</a:t>
            </a:r>
          </a:p>
          <a:p>
            <a:r>
              <a:rPr lang="en-US" dirty="0"/>
              <a:t>Creation of a data quality subcommittee to support the HMIS Committee.</a:t>
            </a:r>
          </a:p>
          <a:p>
            <a:pPr marL="324000" lvl="1" indent="0">
              <a:buNone/>
            </a:pPr>
            <a:endParaRPr lang="en-US" dirty="0"/>
          </a:p>
        </p:txBody>
      </p:sp>
    </p:spTree>
    <p:extLst>
      <p:ext uri="{BB962C8B-B14F-4D97-AF65-F5344CB8AC3E}">
        <p14:creationId xmlns:p14="http://schemas.microsoft.com/office/powerpoint/2010/main" val="1179621679"/>
      </p:ext>
    </p:extLst>
  </p:cSld>
  <p:clrMapOvr>
    <a:masterClrMapping/>
  </p:clrMapOvr>
  <mc:AlternateContent xmlns:mc="http://schemas.openxmlformats.org/markup-compatibility/2006" xmlns:p14="http://schemas.microsoft.com/office/powerpoint/2010/main">
    <mc:Choice Requires="p14">
      <p:transition spd="slow" p14:dur="20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FB0CE-7296-9D46-8206-9C9770CDD02A}"/>
              </a:ext>
            </a:extLst>
          </p:cNvPr>
          <p:cNvSpPr>
            <a:spLocks noGrp="1"/>
          </p:cNvSpPr>
          <p:nvPr>
            <p:ph type="title"/>
          </p:nvPr>
        </p:nvSpPr>
        <p:spPr/>
        <p:txBody>
          <a:bodyPr/>
          <a:lstStyle/>
          <a:p>
            <a:r>
              <a:rPr lang="en-US" dirty="0"/>
              <a:t>Process for adopting data quality plan	</a:t>
            </a:r>
          </a:p>
        </p:txBody>
      </p:sp>
      <p:sp>
        <p:nvSpPr>
          <p:cNvPr id="3" name="Content Placeholder 2">
            <a:extLst>
              <a:ext uri="{FF2B5EF4-FFF2-40B4-BE49-F238E27FC236}">
                <a16:creationId xmlns:a16="http://schemas.microsoft.com/office/drawing/2014/main" id="{32EF8896-F127-E74A-ABAF-6614FDD484E7}"/>
              </a:ext>
            </a:extLst>
          </p:cNvPr>
          <p:cNvSpPr>
            <a:spLocks noGrp="1"/>
          </p:cNvSpPr>
          <p:nvPr>
            <p:ph idx="1"/>
          </p:nvPr>
        </p:nvSpPr>
        <p:spPr/>
        <p:txBody>
          <a:bodyPr/>
          <a:lstStyle/>
          <a:p>
            <a:r>
              <a:rPr lang="en-US" dirty="0"/>
              <a:t>This plan is an expansion of the Data Quality tenets agreed to in the Agency HMIS Agreements, which are signed annually. </a:t>
            </a:r>
          </a:p>
          <a:p>
            <a:r>
              <a:rPr lang="en-US" dirty="0"/>
              <a:t>In the coming months, the HMIS committee will adopt a rubric off which to score non-compliance with the current data quality plan.</a:t>
            </a:r>
          </a:p>
          <a:p>
            <a:r>
              <a:rPr lang="en-US" dirty="0"/>
              <a:t>Beginning October of 2022, after the HMIS Committee has approved of the Data Quality measures and rubric in place, a data quality score will be factored into the </a:t>
            </a:r>
            <a:r>
              <a:rPr lang="en-US" dirty="0" err="1"/>
              <a:t>CoC’s</a:t>
            </a:r>
            <a:r>
              <a:rPr lang="en-US" dirty="0"/>
              <a:t> Rank and Review process. </a:t>
            </a:r>
          </a:p>
        </p:txBody>
      </p:sp>
    </p:spTree>
    <p:extLst>
      <p:ext uri="{BB962C8B-B14F-4D97-AF65-F5344CB8AC3E}">
        <p14:creationId xmlns:p14="http://schemas.microsoft.com/office/powerpoint/2010/main" val="2574531930"/>
      </p:ext>
    </p:extLst>
  </p:cSld>
  <p:clrMapOvr>
    <a:masterClrMapping/>
  </p:clrMapOvr>
  <mc:AlternateContent xmlns:mc="http://schemas.openxmlformats.org/markup-compatibility/2006" xmlns:p14="http://schemas.microsoft.com/office/powerpoint/2010/main">
    <mc:Choice Requires="p14">
      <p:transition spd="slow" p14:dur="20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00484-403C-AA4A-A597-2DC4D2405F8C}"/>
              </a:ext>
            </a:extLst>
          </p:cNvPr>
          <p:cNvSpPr>
            <a:spLocks noGrp="1"/>
          </p:cNvSpPr>
          <p:nvPr>
            <p:ph type="title"/>
          </p:nvPr>
        </p:nvSpPr>
        <p:spPr/>
        <p:txBody>
          <a:bodyPr/>
          <a:lstStyle/>
          <a:p>
            <a:r>
              <a:rPr lang="en-US" dirty="0"/>
              <a:t>Roles and Responsibilities </a:t>
            </a:r>
          </a:p>
        </p:txBody>
      </p:sp>
      <p:sp>
        <p:nvSpPr>
          <p:cNvPr id="3" name="Content Placeholder 2">
            <a:extLst>
              <a:ext uri="{FF2B5EF4-FFF2-40B4-BE49-F238E27FC236}">
                <a16:creationId xmlns:a16="http://schemas.microsoft.com/office/drawing/2014/main" id="{C17AAEE3-16C4-664A-96F1-3547FE385E85}"/>
              </a:ext>
            </a:extLst>
          </p:cNvPr>
          <p:cNvSpPr>
            <a:spLocks noGrp="1"/>
          </p:cNvSpPr>
          <p:nvPr>
            <p:ph idx="1"/>
          </p:nvPr>
        </p:nvSpPr>
        <p:spPr/>
        <p:txBody>
          <a:bodyPr/>
          <a:lstStyle/>
          <a:p>
            <a:r>
              <a:rPr lang="en-US" b="1" dirty="0">
                <a:solidFill>
                  <a:schemeClr val="accent1">
                    <a:lumMod val="75000"/>
                  </a:schemeClr>
                </a:solidFill>
              </a:rPr>
              <a:t>CAFTH -</a:t>
            </a:r>
            <a:r>
              <a:rPr lang="en-US" dirty="0"/>
              <a:t> Community Alliance for the Homeless is both the lead </a:t>
            </a:r>
            <a:r>
              <a:rPr lang="en-US" dirty="0" err="1"/>
              <a:t>CoC</a:t>
            </a:r>
            <a:r>
              <a:rPr lang="en-US" dirty="0"/>
              <a:t> agency and lead HMIS agency in Memphis/Shelby County. CAFTH’s HMIS team is responsible for executing the Data Quality plan, meaning program monitoring and broad oversight concerns. </a:t>
            </a:r>
          </a:p>
          <a:p>
            <a:r>
              <a:rPr lang="en-US" b="1" dirty="0">
                <a:solidFill>
                  <a:schemeClr val="accent1">
                    <a:lumMod val="75000"/>
                  </a:schemeClr>
                </a:solidFill>
              </a:rPr>
              <a:t>HMIS COMMITTEE -</a:t>
            </a:r>
            <a:r>
              <a:rPr lang="en-US" b="1" dirty="0">
                <a:solidFill>
                  <a:schemeClr val="tx1"/>
                </a:solidFill>
              </a:rPr>
              <a:t> </a:t>
            </a:r>
            <a:r>
              <a:rPr lang="en-US" dirty="0"/>
              <a:t>The HMIS Committee will be responsible for supporting the long-term planning goals associated with the Data Quality plan, including, but not limited to, the creation of a Data Quality subcommittee or other ad hoc entity, and training/improving participation from agencies that utilize HMIS. </a:t>
            </a:r>
          </a:p>
          <a:p>
            <a:r>
              <a:rPr lang="en-US" b="1" dirty="0">
                <a:solidFill>
                  <a:schemeClr val="accent1">
                    <a:lumMod val="75000"/>
                  </a:schemeClr>
                </a:solidFill>
              </a:rPr>
              <a:t>PROGRAM STAFF (</a:t>
            </a:r>
            <a:r>
              <a:rPr lang="en-US" b="1" dirty="0" err="1">
                <a:solidFill>
                  <a:schemeClr val="accent1">
                    <a:lumMod val="75000"/>
                  </a:schemeClr>
                </a:solidFill>
              </a:rPr>
              <a:t>CoC</a:t>
            </a:r>
            <a:r>
              <a:rPr lang="en-US" b="1" dirty="0">
                <a:solidFill>
                  <a:schemeClr val="accent1">
                    <a:lumMod val="75000"/>
                  </a:schemeClr>
                </a:solidFill>
              </a:rPr>
              <a:t> and ESG-Funded Service Providers) </a:t>
            </a:r>
            <a:r>
              <a:rPr lang="en-US" b="1" dirty="0"/>
              <a:t>- </a:t>
            </a:r>
            <a:r>
              <a:rPr lang="en-US" i="1" dirty="0" err="1"/>
              <a:t>CoC</a:t>
            </a:r>
            <a:r>
              <a:rPr lang="en-US" i="1" dirty="0"/>
              <a:t> and ESG-Funded Service Providers</a:t>
            </a:r>
            <a:r>
              <a:rPr lang="en-US" dirty="0"/>
              <a:t> – Any service providers receiving funding through </a:t>
            </a:r>
            <a:r>
              <a:rPr lang="en-US" dirty="0" err="1"/>
              <a:t>CoC</a:t>
            </a:r>
            <a:r>
              <a:rPr lang="en-US" dirty="0"/>
              <a:t> or ESG, and are therefore required to enter into HMIS, must participate in the monitoring procedures of the Data Quality plan, including, but not limited to, identifying a point-of-contact or HMIS lead, who will regularly confirm program roster numbers, bed/unit inventory, and address any assessments not up to date.</a:t>
            </a:r>
          </a:p>
        </p:txBody>
      </p:sp>
    </p:spTree>
    <p:extLst>
      <p:ext uri="{BB962C8B-B14F-4D97-AF65-F5344CB8AC3E}">
        <p14:creationId xmlns:p14="http://schemas.microsoft.com/office/powerpoint/2010/main" val="2170042037"/>
      </p:ext>
    </p:extLst>
  </p:cSld>
  <p:clrMapOvr>
    <a:masterClrMapping/>
  </p:clrMapOvr>
  <mc:AlternateContent xmlns:mc="http://schemas.openxmlformats.org/markup-compatibility/2006" xmlns:p14="http://schemas.microsoft.com/office/powerpoint/2010/main">
    <mc:Choice Requires="p14">
      <p:transition spd="slow" p14:dur="2000">
        <p:split orient="vert"/>
      </p:transition>
    </mc:Choice>
    <mc:Fallback xmlns="">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3DD4744-1F22-EE4A-9367-66FFA3729D36}"/>
              </a:ext>
            </a:extLst>
          </p:cNvPr>
          <p:cNvSpPr>
            <a:spLocks noGrp="1"/>
          </p:cNvSpPr>
          <p:nvPr>
            <p:ph sz="half" idx="2"/>
          </p:nvPr>
        </p:nvSpPr>
        <p:spPr>
          <a:xfrm>
            <a:off x="581191" y="2354581"/>
            <a:ext cx="5393100" cy="3773762"/>
          </a:xfrm>
        </p:spPr>
        <p:txBody>
          <a:bodyPr>
            <a:normAutofit lnSpcReduction="10000"/>
          </a:bodyPr>
          <a:lstStyle/>
          <a:p>
            <a:pPr lvl="0"/>
            <a:r>
              <a:rPr lang="en-US" u="sng" dirty="0"/>
              <a:t>Households with More than One </a:t>
            </a:r>
            <a:r>
              <a:rPr lang="en-US" u="sng" dirty="0" err="1"/>
              <a:t>HoH</a:t>
            </a:r>
            <a:r>
              <a:rPr lang="en-US" dirty="0"/>
              <a:t> – Enrollments are only allowed to have one, and only one, head of household (</a:t>
            </a:r>
            <a:r>
              <a:rPr lang="en-US" dirty="0" err="1"/>
              <a:t>HoH</a:t>
            </a:r>
            <a:r>
              <a:rPr lang="en-US" dirty="0"/>
              <a:t>) from project start to project end. </a:t>
            </a:r>
          </a:p>
          <a:p>
            <a:r>
              <a:rPr lang="en-US" u="sng" dirty="0" err="1"/>
              <a:t>DoB</a:t>
            </a:r>
            <a:r>
              <a:rPr lang="en-US" u="sng" dirty="0"/>
              <a:t> </a:t>
            </a:r>
            <a:r>
              <a:rPr lang="en-US" i="1" u="sng" dirty="0"/>
              <a:t>After</a:t>
            </a:r>
            <a:r>
              <a:rPr lang="en-US" u="sng" dirty="0"/>
              <a:t> Project Start</a:t>
            </a:r>
            <a:r>
              <a:rPr lang="en-US" dirty="0"/>
              <a:t> – Date of Birth (</a:t>
            </a:r>
            <a:r>
              <a:rPr lang="en-US" dirty="0" err="1"/>
              <a:t>DoB</a:t>
            </a:r>
            <a:r>
              <a:rPr lang="en-US" dirty="0"/>
              <a:t>) of client is </a:t>
            </a:r>
            <a:r>
              <a:rPr lang="en-US" i="1" dirty="0"/>
              <a:t>after</a:t>
            </a:r>
            <a:r>
              <a:rPr lang="en-US" dirty="0"/>
              <a:t> the project start date, more than likely indicating an incorrect date of birth. </a:t>
            </a:r>
          </a:p>
          <a:p>
            <a:r>
              <a:rPr lang="en-US" u="sng" dirty="0"/>
              <a:t>Move-in Dates </a:t>
            </a:r>
            <a:r>
              <a:rPr lang="en-US" dirty="0"/>
              <a:t>– A housing move-in date is required for any permanent housing project (RRH/PSH) that sees a client move into housing. However, this date does not necessarily coincide with the project start date; this metric ensures the move-in date is not entered before or after the project start/exit date. </a:t>
            </a:r>
          </a:p>
        </p:txBody>
      </p:sp>
      <p:sp>
        <p:nvSpPr>
          <p:cNvPr id="6" name="Content Placeholder 5">
            <a:extLst>
              <a:ext uri="{FF2B5EF4-FFF2-40B4-BE49-F238E27FC236}">
                <a16:creationId xmlns:a16="http://schemas.microsoft.com/office/drawing/2014/main" id="{78B3918D-3732-3D48-84F2-1BF80E961874}"/>
              </a:ext>
            </a:extLst>
          </p:cNvPr>
          <p:cNvSpPr>
            <a:spLocks noGrp="1"/>
          </p:cNvSpPr>
          <p:nvPr>
            <p:ph sz="quarter" idx="4"/>
          </p:nvPr>
        </p:nvSpPr>
        <p:spPr>
          <a:xfrm>
            <a:off x="6217709" y="2354581"/>
            <a:ext cx="5393100" cy="3773761"/>
          </a:xfrm>
        </p:spPr>
        <p:txBody>
          <a:bodyPr>
            <a:normAutofit lnSpcReduction="10000"/>
          </a:bodyPr>
          <a:lstStyle/>
          <a:p>
            <a:r>
              <a:rPr lang="en-US" u="sng" dirty="0"/>
              <a:t>Annual Assessments Past Due</a:t>
            </a:r>
            <a:r>
              <a:rPr lang="en-US" dirty="0"/>
              <a:t> – An annual assessment may be completed either 30 days prior to or 30 days after the client’s program anniversary date (on a yearly basis). This metric indicates when an assessment has not been completed 30 days after the client’s anniversary date. </a:t>
            </a:r>
          </a:p>
          <a:p>
            <a:r>
              <a:rPr lang="en-US" u="sng" dirty="0"/>
              <a:t>Program Availability</a:t>
            </a:r>
            <a:r>
              <a:rPr lang="en-US" dirty="0"/>
              <a:t> – This is not a metric that comes with known right or wrong. This simply shows the number of clients enrolled in a program and therein the number of beds (if needed) that are taken/available. HMIS admins will confirm these numbers are accurate with the help of Program Staff on a routine basis.</a:t>
            </a:r>
          </a:p>
          <a:p>
            <a:endParaRPr lang="en-US" dirty="0"/>
          </a:p>
        </p:txBody>
      </p:sp>
      <p:sp>
        <p:nvSpPr>
          <p:cNvPr id="5" name="Title 1">
            <a:extLst>
              <a:ext uri="{FF2B5EF4-FFF2-40B4-BE49-F238E27FC236}">
                <a16:creationId xmlns:a16="http://schemas.microsoft.com/office/drawing/2014/main" id="{484AE37F-DC10-484F-BE65-7FF4C71B973D}"/>
              </a:ext>
            </a:extLst>
          </p:cNvPr>
          <p:cNvSpPr>
            <a:spLocks noGrp="1"/>
          </p:cNvSpPr>
          <p:nvPr>
            <p:ph type="title"/>
          </p:nvPr>
        </p:nvSpPr>
        <p:spPr>
          <a:xfrm>
            <a:off x="581192" y="702156"/>
            <a:ext cx="11029616" cy="1013800"/>
          </a:xfrm>
        </p:spPr>
        <p:txBody>
          <a:bodyPr/>
          <a:lstStyle/>
          <a:p>
            <a:r>
              <a:rPr lang="en-US" dirty="0"/>
              <a:t>Components</a:t>
            </a:r>
          </a:p>
        </p:txBody>
      </p:sp>
    </p:spTree>
    <p:extLst>
      <p:ext uri="{BB962C8B-B14F-4D97-AF65-F5344CB8AC3E}">
        <p14:creationId xmlns:p14="http://schemas.microsoft.com/office/powerpoint/2010/main" val="361566763"/>
      </p:ext>
    </p:extLst>
  </p:cSld>
  <p:clrMapOvr>
    <a:masterClrMapping/>
  </p:clrMapOvr>
  <mc:AlternateContent xmlns:mc="http://schemas.openxmlformats.org/markup-compatibility/2006" xmlns:p14="http://schemas.microsoft.com/office/powerpoint/2010/main">
    <mc:Choice Requires="p14">
      <p:transition spd="slow" p14:dur="20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70A12-943F-B44C-9571-7505BC71AEC0}"/>
              </a:ext>
            </a:extLst>
          </p:cNvPr>
          <p:cNvSpPr>
            <a:spLocks noGrp="1"/>
          </p:cNvSpPr>
          <p:nvPr>
            <p:ph type="title"/>
          </p:nvPr>
        </p:nvSpPr>
        <p:spPr/>
        <p:txBody>
          <a:bodyPr/>
          <a:lstStyle/>
          <a:p>
            <a:r>
              <a:rPr lang="en-US" dirty="0"/>
              <a:t>Monitoring</a:t>
            </a:r>
          </a:p>
        </p:txBody>
      </p:sp>
      <p:sp>
        <p:nvSpPr>
          <p:cNvPr id="4" name="Content Placeholder 3">
            <a:extLst>
              <a:ext uri="{FF2B5EF4-FFF2-40B4-BE49-F238E27FC236}">
                <a16:creationId xmlns:a16="http://schemas.microsoft.com/office/drawing/2014/main" id="{F28E0D2A-357F-C947-B3B3-B8C67EC8955B}"/>
              </a:ext>
            </a:extLst>
          </p:cNvPr>
          <p:cNvSpPr>
            <a:spLocks noGrp="1"/>
          </p:cNvSpPr>
          <p:nvPr>
            <p:ph sz="half" idx="2"/>
          </p:nvPr>
        </p:nvSpPr>
        <p:spPr>
          <a:xfrm>
            <a:off x="581193" y="2182092"/>
            <a:ext cx="10785145" cy="3678960"/>
          </a:xfrm>
        </p:spPr>
        <p:txBody>
          <a:bodyPr/>
          <a:lstStyle/>
          <a:p>
            <a:endParaRPr lang="en-US" dirty="0"/>
          </a:p>
          <a:p>
            <a:r>
              <a:rPr lang="en-US" dirty="0"/>
              <a:t>A data quality dashboard has been created using Looker, our Clarity visualization software for custom reporting. This Looker dashboard is accessible via the Reports tab in Clarity. </a:t>
            </a:r>
          </a:p>
          <a:p>
            <a:r>
              <a:rPr lang="en-US" dirty="0"/>
              <a:t>At the end of the month, the HMIS Admin team will reach out to designated Program Staff to confirm program availability is up to do date and to confer on any data concerns out of compliance (e.g. missing assessments, incorrect move-in dates). </a:t>
            </a:r>
          </a:p>
          <a:p>
            <a:r>
              <a:rPr lang="en-US" dirty="0"/>
              <a:t>Program Staff will then have the next month to correct any data concerns. </a:t>
            </a:r>
          </a:p>
          <a:p>
            <a:endParaRPr lang="en-US" dirty="0"/>
          </a:p>
        </p:txBody>
      </p:sp>
    </p:spTree>
    <p:extLst>
      <p:ext uri="{BB962C8B-B14F-4D97-AF65-F5344CB8AC3E}">
        <p14:creationId xmlns:p14="http://schemas.microsoft.com/office/powerpoint/2010/main" val="2174134757"/>
      </p:ext>
    </p:extLst>
  </p:cSld>
  <p:clrMapOvr>
    <a:masterClrMapping/>
  </p:clrMapOvr>
  <mc:AlternateContent xmlns:mc="http://schemas.openxmlformats.org/markup-compatibility/2006" xmlns:p14="http://schemas.microsoft.com/office/powerpoint/2010/main">
    <mc:Choice Requires="p14">
      <p:transition spd="slow" p14:dur="2000">
        <p:split orient="vert"/>
      </p:transition>
    </mc:Choice>
    <mc:Fallback xmlns="">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6ADF7-4EFD-5B41-9375-0F6CC02C32A5}"/>
              </a:ext>
            </a:extLst>
          </p:cNvPr>
          <p:cNvSpPr>
            <a:spLocks noGrp="1"/>
          </p:cNvSpPr>
          <p:nvPr>
            <p:ph type="title"/>
          </p:nvPr>
        </p:nvSpPr>
        <p:spPr/>
        <p:txBody>
          <a:bodyPr/>
          <a:lstStyle/>
          <a:p>
            <a:r>
              <a:rPr lang="en-US" dirty="0"/>
              <a:t>Resolving Data concerns</a:t>
            </a:r>
          </a:p>
        </p:txBody>
      </p:sp>
      <p:sp>
        <p:nvSpPr>
          <p:cNvPr id="3" name="Content Placeholder 2">
            <a:extLst>
              <a:ext uri="{FF2B5EF4-FFF2-40B4-BE49-F238E27FC236}">
                <a16:creationId xmlns:a16="http://schemas.microsoft.com/office/drawing/2014/main" id="{3741F821-E2A3-924C-B4DE-7DB9397FC785}"/>
              </a:ext>
            </a:extLst>
          </p:cNvPr>
          <p:cNvSpPr>
            <a:spLocks noGrp="1"/>
          </p:cNvSpPr>
          <p:nvPr>
            <p:ph idx="1"/>
          </p:nvPr>
        </p:nvSpPr>
        <p:spPr/>
        <p:txBody>
          <a:bodyPr/>
          <a:lstStyle/>
          <a:p>
            <a:r>
              <a:rPr lang="en-US" dirty="0"/>
              <a:t>If at the end of the month the same data concerns have not been resolved (same unique ID is impacted in the same way), the agency will receive a negative mark that will </a:t>
            </a:r>
            <a:r>
              <a:rPr lang="en-US" u="sng" dirty="0"/>
              <a:t>eventually</a:t>
            </a:r>
            <a:r>
              <a:rPr lang="en-US" dirty="0"/>
              <a:t> impact their Rank and Review score. </a:t>
            </a:r>
          </a:p>
          <a:p>
            <a:r>
              <a:rPr lang="en-US" dirty="0"/>
              <a:t>If data concerns are in compliance at the end of the month, Program Staff will receive a positive mark and no points will be deducted. </a:t>
            </a:r>
          </a:p>
          <a:p>
            <a:r>
              <a:rPr lang="en-US" dirty="0"/>
              <a:t>If after </a:t>
            </a:r>
            <a:r>
              <a:rPr lang="en-US" i="1" dirty="0"/>
              <a:t>two</a:t>
            </a:r>
            <a:r>
              <a:rPr lang="en-US" dirty="0"/>
              <a:t> months the same data concerns have not been resolved, the agency will receive another negative mark and be subject to a retraining on HMIS. Again, the goal is improved data quality for all --- not to create a punitive system. If there are repeat issues with data quality, HMIS Admin are here as resources.</a:t>
            </a:r>
          </a:p>
          <a:p>
            <a:r>
              <a:rPr lang="en-US" dirty="0"/>
              <a:t>HMIS Admin will track yearly compliance internally and report it quarterly, but Program Staff may request a record of their data quality concerns at any time. </a:t>
            </a:r>
          </a:p>
          <a:p>
            <a:endParaRPr lang="en-US" dirty="0"/>
          </a:p>
        </p:txBody>
      </p:sp>
    </p:spTree>
    <p:extLst>
      <p:ext uri="{BB962C8B-B14F-4D97-AF65-F5344CB8AC3E}">
        <p14:creationId xmlns:p14="http://schemas.microsoft.com/office/powerpoint/2010/main" val="1368388631"/>
      </p:ext>
    </p:extLst>
  </p:cSld>
  <p:clrMapOvr>
    <a:masterClrMapping/>
  </p:clrMapOvr>
  <mc:AlternateContent xmlns:mc="http://schemas.openxmlformats.org/markup-compatibility/2006" xmlns:p14="http://schemas.microsoft.com/office/powerpoint/2010/main">
    <mc:Choice Requires="p14">
      <p:transition spd="slow" p14:dur="2000">
        <p:split orient="vert"/>
      </p:transition>
    </mc:Choice>
    <mc:Fallback xmlns="">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12030-AA73-AD47-897C-47BE1CEA5073}"/>
              </a:ext>
            </a:extLst>
          </p:cNvPr>
          <p:cNvSpPr>
            <a:spLocks noGrp="1"/>
          </p:cNvSpPr>
          <p:nvPr>
            <p:ph type="title"/>
          </p:nvPr>
        </p:nvSpPr>
        <p:spPr/>
        <p:txBody>
          <a:bodyPr/>
          <a:lstStyle/>
          <a:p>
            <a:r>
              <a:rPr lang="en-US" dirty="0"/>
              <a:t>data quality dashboard</a:t>
            </a:r>
          </a:p>
        </p:txBody>
      </p:sp>
      <p:pic>
        <p:nvPicPr>
          <p:cNvPr id="4" name="Picture 3">
            <a:extLst>
              <a:ext uri="{FF2B5EF4-FFF2-40B4-BE49-F238E27FC236}">
                <a16:creationId xmlns:a16="http://schemas.microsoft.com/office/drawing/2014/main" id="{E997348A-D1A5-3642-9218-FCF7A79B4CAB}"/>
              </a:ext>
            </a:extLst>
          </p:cNvPr>
          <p:cNvPicPr>
            <a:picLocks noChangeAspect="1"/>
          </p:cNvPicPr>
          <p:nvPr/>
        </p:nvPicPr>
        <p:blipFill>
          <a:blip r:embed="rId2"/>
          <a:stretch>
            <a:fillRect/>
          </a:stretch>
        </p:blipFill>
        <p:spPr>
          <a:xfrm>
            <a:off x="1805835" y="1975522"/>
            <a:ext cx="8580329" cy="4760419"/>
          </a:xfrm>
          <a:prstGeom prst="rect">
            <a:avLst/>
          </a:prstGeom>
        </p:spPr>
      </p:pic>
    </p:spTree>
    <p:extLst>
      <p:ext uri="{BB962C8B-B14F-4D97-AF65-F5344CB8AC3E}">
        <p14:creationId xmlns:p14="http://schemas.microsoft.com/office/powerpoint/2010/main" val="3240467358"/>
      </p:ext>
    </p:extLst>
  </p:cSld>
  <p:clrMapOvr>
    <a:masterClrMapping/>
  </p:clrMapOvr>
  <mc:AlternateContent xmlns:mc="http://schemas.openxmlformats.org/markup-compatibility/2006" xmlns:p14="http://schemas.microsoft.com/office/powerpoint/2010/main">
    <mc:Choice Requires="p14">
      <p:transition spd="slow" p14:dur="2000">
        <p:split orient="vert"/>
      </p:transition>
    </mc:Choice>
    <mc:Fallback xmlns="">
      <p:transition spd="slow">
        <p:split orient="vert"/>
      </p:transition>
    </mc:Fallback>
  </mc:AlternateContent>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{69E866BF-7F7A-F143-BBDE-F4BB463DA11B}tf10001123</Template>
  <TotalTime>6672</TotalTime>
  <Words>965</Words>
  <Application>Microsoft Macintosh PowerPoint</Application>
  <PresentationFormat>Widescreen</PresentationFormat>
  <Paragraphs>42</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Calibri</vt:lpstr>
      <vt:lpstr>Gill Sans MT</vt:lpstr>
      <vt:lpstr>Wingdings 2</vt:lpstr>
      <vt:lpstr>Dividend</vt:lpstr>
      <vt:lpstr>Memphis/Shelby county Homeless consortium</vt:lpstr>
      <vt:lpstr>What is data Quality? </vt:lpstr>
      <vt:lpstr>Long-term Goals of data quality</vt:lpstr>
      <vt:lpstr>Process for adopting data quality plan </vt:lpstr>
      <vt:lpstr>Roles and Responsibilities </vt:lpstr>
      <vt:lpstr>Components</vt:lpstr>
      <vt:lpstr>Monitoring</vt:lpstr>
      <vt:lpstr>Resolving Data concerns</vt:lpstr>
      <vt:lpstr>data quality dashboard</vt:lpstr>
      <vt:lpstr>contact information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Memphis/Shelby county Homeless consortium</dc:title>
  <dc:creator>Kiarra Fortney</dc:creator>
  <cp:lastModifiedBy>Kiarra Fortney</cp:lastModifiedBy>
  <cp:revision>144</cp:revision>
  <dcterms:created xsi:type="dcterms:W3CDTF">2021-09-08T14:25:17Z</dcterms:created>
  <dcterms:modified xsi:type="dcterms:W3CDTF">2021-12-06T14:58:16Z</dcterms:modified>
</cp:coreProperties>
</file>