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329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30" r:id="rId48"/>
    <p:sldId id="313" r:id="rId49"/>
    <p:sldId id="314" r:id="rId50"/>
    <p:sldId id="323" r:id="rId51"/>
    <p:sldId id="328" r:id="rId52"/>
    <p:sldId id="327" r:id="rId53"/>
    <p:sldId id="326" r:id="rId54"/>
    <p:sldId id="324" r:id="rId55"/>
    <p:sldId id="325" r:id="rId56"/>
  </p:sldIdLst>
  <p:sldSz cx="9144000" cy="5143500" type="screen16x9"/>
  <p:notesSz cx="6858000" cy="9144000"/>
  <p:embeddedFontLst>
    <p:embeddedFont>
      <p:font typeface="Clarendon Text Pro" panose="02040602050403020204" pitchFamily="18" charset="77"/>
      <p:regular r:id="rId58"/>
      <p:bold r:id="rId59"/>
      <p:italic r:id="rId60"/>
    </p:embeddedFont>
    <p:embeddedFont>
      <p:font typeface="Inter" panose="020B0503020203020204" pitchFamily="34" charset="0"/>
      <p:regular r:id="rId61"/>
      <p:bold r:id="rId62"/>
      <p:italic r:id="rId63"/>
    </p:embeddedFont>
    <p:embeddedFont>
      <p:font typeface="InterFace" panose="020B0503020203020204" pitchFamily="34" charset="0"/>
      <p:regular r:id="rId64"/>
      <p:bold r:id="rId65"/>
      <p:italic r:id="rId66"/>
    </p:embeddedFont>
    <p:embeddedFont>
      <p:font typeface="Playfair Display" pitchFamily="2" charset="77"/>
      <p:regular r:id="rId67"/>
      <p:bold r:id="rId68"/>
      <p:italic r:id="rId69"/>
      <p:boldItalic r:id="rId70"/>
    </p:embeddedFont>
    <p:embeddedFont>
      <p:font typeface="Proxima Nova" panose="02000506030000020004" pitchFamily="2" charset="0"/>
      <p:regular r:id="rId71"/>
      <p:bold r:id="rId72"/>
      <p:italic r:id="rId73"/>
      <p:boldItalic r:id="rId74"/>
    </p:embeddedFont>
    <p:embeddedFont>
      <p:font typeface="Proxima Nova Semibold" panose="02000506030000020004" pitchFamily="2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eted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/>
    <p:restoredTop sz="94718"/>
  </p:normalViewPr>
  <p:slideViewPr>
    <p:cSldViewPr snapToGrid="0" snapToObjects="1">
      <p:cViewPr varScale="1">
        <p:scale>
          <a:sx n="121" d="100"/>
          <a:sy n="121" d="100"/>
        </p:scale>
        <p:origin x="16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74" Type="http://schemas.openxmlformats.org/officeDocument/2006/relationships/font" Target="fonts/font17.fntdata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e4a3343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de4a3343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f5c5d17a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df5c5d17a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36e0efb7d_0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e36e0efb7d_0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36e0efb7d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e36e0efb7d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36e0efb7d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e36e0efb7d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36e0efb7d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e36e0efb7d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d7d5824d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d7d5824d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you’ve been prepping for your submission, now it’s time to generate the APR.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dc82e116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dc82e116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ce5008e63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ce5008e63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d7d5824d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d7d5824d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you’ve been prepping for your submission, now it’s time to generate the APR.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6663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d7d5824d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d7d5824d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e5008e6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e5008e6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d7d5824d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d7d5824d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d7d5824d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d7d5824d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d7d5824d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d7d5824d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d7d5824d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d7d5824d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d7d5824d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d7d5824d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d7d5824d0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d7d5824d0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d7d5824d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4d7d5824d0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d7d5824d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d7d5824d0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d7d5824d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d7d5824d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d7d5824d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d7d5824d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d7d5824d0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d7d5824d0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d7d5824d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4d7d5824d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4d7d5824d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4d7d5824d0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d7d5824d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4d7d5824d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d7d5824d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4d7d5824d0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d7d5824d0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d7d5824d0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4d7d5824d0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4d7d5824d0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4d7d5824d0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4d7d5824d0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d7d5824d0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d7d5824d0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e3b12e3d2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e3b12e3d2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d7d5824d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d7d5824d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d7d5824d0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4d7d5824d0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d7d5824d0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d7d5824d0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3b12e3d2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e3b12e3d2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d7d5824d0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d7d5824d0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4d7d5824d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4d7d5824d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4d7d5824d0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4d7d5824d0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4d7d5824d0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4d7d5824d0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4d7d5824d0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4d7d5824d0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0100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d7d5824d0_1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4d7d5824d0_1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cebbf6634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cebbf6634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25(a-i) are similar to previous data elements, but with a focus on Veterans and Veteran Households: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Veterans: a client is counted as a Veteran when the client is an adult (age 18+) and when Veteran Status = Yes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Veteran Households: a household is considered a Veteran Household when any of the adults in the household has Veteran Status = Yes (for HoH’s latest project stay in report range)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 include: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Counts of Chronically Homeless Veterans and CH Vet Households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Gender, Age, Conditions, Cash Income Type/Change, Benefits Type/Change, and Exit Destination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d7d5824d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d7d5824d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4d7d5824d0_1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4d7d5824d0_1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cebbf6634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cebbf6634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4371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4d7d5824d0_1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4d7d5824d0_1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0899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cebbf6634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cebbf6634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2021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4d7d5824d0_1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4d7d5824d0_1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4d7d5824d0_1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4d7d5824d0_1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95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d7d5824d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d7d5824d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f5c5d17a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f5c5d17a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d7d5824d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d7d5824d0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36e0efb7d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36e0efb7d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6" name="Google Shape;26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6F707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6F707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" name="Google Shape;28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1311">
                <a:alpha val="69803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AFAFA">
                <a:alpha val="69803"/>
              </a:srgb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4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None/>
              <a:defRPr sz="41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4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E1E5EB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D5DAE3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D5DAE3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492155" y="4881850"/>
            <a:ext cx="6981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Confidential and Proprietary </a:t>
            </a: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|  © Copyright 2020 Bitfocus, Inc., All Rights Reserved. </a:t>
            </a:r>
            <a:endParaRPr sz="1100"/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407" y="4560738"/>
            <a:ext cx="621788" cy="23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1259961" y="4531022"/>
            <a:ext cx="397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sz="1800">
                <a:solidFill>
                  <a:srgbClr val="D3D8E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000"/>
              <a:buFont typeface="Inter"/>
              <a:buNone/>
              <a:defRPr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800"/>
              <a:buFont typeface="Inter"/>
              <a:buNone/>
              <a:defRPr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700"/>
              <a:buFont typeface="Inter"/>
              <a:buNone/>
              <a:defRPr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700"/>
              <a:buFont typeface="Inter"/>
              <a:buNone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E1E5E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3" name="Google Shape;103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514349" y="457200"/>
            <a:ext cx="64410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000"/>
              <a:buFont typeface="Inter"/>
              <a:buNone/>
              <a:defRPr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800"/>
              <a:buFont typeface="Inter"/>
              <a:buNone/>
              <a:defRPr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700"/>
              <a:buFont typeface="Inter"/>
              <a:buNone/>
              <a:defRPr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700"/>
              <a:buFont typeface="Inter"/>
              <a:buNone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E1E5E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1"/>
          </p:nvPr>
        </p:nvSpPr>
        <p:spPr>
          <a:xfrm>
            <a:off x="265500" y="2928876"/>
            <a:ext cx="4045200" cy="1345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98450" rtl="0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►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2100" rtl="0">
              <a:spcBef>
                <a:spcPts val="800"/>
              </a:spcBef>
              <a:spcAft>
                <a:spcPts val="0"/>
              </a:spcAft>
              <a:buSzPts val="1000"/>
              <a:buFont typeface="Proxima Nova"/>
              <a:buChar char="►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79400" rtl="0">
              <a:spcBef>
                <a:spcPts val="800"/>
              </a:spcBef>
              <a:spcAft>
                <a:spcPts val="0"/>
              </a:spcAft>
              <a:buSzPts val="800"/>
              <a:buFont typeface="Proxima Nova"/>
              <a:buChar char="►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73050" rtl="0">
              <a:spcBef>
                <a:spcPts val="800"/>
              </a:spcBef>
              <a:spcAft>
                <a:spcPts val="0"/>
              </a:spcAft>
              <a:buSzPts val="700"/>
              <a:buFont typeface="Proxima Nova"/>
              <a:buChar char="►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73050" rtl="0">
              <a:spcBef>
                <a:spcPts val="800"/>
              </a:spcBef>
              <a:spcAft>
                <a:spcPts val="0"/>
              </a:spcAft>
              <a:buSzPts val="700"/>
              <a:buFont typeface="Proxima Nova"/>
              <a:buChar char="►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73050" rtl="0">
              <a:spcBef>
                <a:spcPts val="800"/>
              </a:spcBef>
              <a:spcAft>
                <a:spcPts val="0"/>
              </a:spcAft>
              <a:buSzPts val="700"/>
              <a:buFont typeface="Proxima Nova"/>
              <a:buChar char="►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73050" rtl="0">
              <a:spcBef>
                <a:spcPts val="800"/>
              </a:spcBef>
              <a:spcAft>
                <a:spcPts val="0"/>
              </a:spcAft>
              <a:buSzPts val="700"/>
              <a:buFont typeface="Proxima Nova"/>
              <a:buChar char="►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73050" rtl="0">
              <a:spcBef>
                <a:spcPts val="800"/>
              </a:spcBef>
              <a:spcAft>
                <a:spcPts val="0"/>
              </a:spcAft>
              <a:buSzPts val="700"/>
              <a:buFont typeface="Proxima Nova"/>
              <a:buChar char="►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7305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bg>
      <p:bgPr>
        <a:solidFill>
          <a:schemeClr val="dk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1437750" y="2388850"/>
            <a:ext cx="59988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E5EB"/>
              </a:buClr>
              <a:buSzPts val="1100"/>
              <a:buFont typeface="Proxima Nova"/>
              <a:buNone/>
              <a:defRPr>
                <a:solidFill>
                  <a:srgbClr val="E1E5E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66500" cy="23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>
                <a:solidFill>
                  <a:srgbClr val="D5DAE3"/>
                </a:solidFill>
              </a:defRPr>
            </a:lvl1pPr>
            <a:lvl2pPr marL="91440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5DAE3"/>
              </a:buClr>
              <a:buSzPts val="1000"/>
              <a:buChar char="►"/>
              <a:defRPr/>
            </a:lvl2pPr>
            <a:lvl3pPr marL="1371600" lvl="2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/>
            </a:lvl3pPr>
            <a:lvl4pPr marL="1828800" lvl="3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4pPr>
            <a:lvl5pPr marL="2286000" lvl="4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5pPr>
            <a:lvl6pPr marL="2743200" lvl="5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6pPr>
            <a:lvl7pPr marL="3200400" lvl="6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7pPr>
            <a:lvl8pPr marL="3657600" lvl="7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8pPr>
            <a:lvl9pPr marL="4114800" lvl="8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2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506809" y="2052934"/>
            <a:ext cx="31392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4"/>
          </p:nvPr>
        </p:nvSpPr>
        <p:spPr>
          <a:xfrm>
            <a:off x="3816288" y="2052934"/>
            <a:ext cx="31392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508000" y="1123953"/>
            <a:ext cx="28908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508000" y="402555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1259961" y="4531022"/>
            <a:ext cx="397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1024604" y="2724150"/>
            <a:ext cx="54186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000"/>
              <a:buFont typeface="Inter"/>
              <a:buNone/>
              <a:defRPr sz="1200">
                <a:solidFill>
                  <a:srgbClr val="E1E5E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000"/>
              <a:buFont typeface="Inter"/>
              <a:buNone/>
              <a:defRPr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800"/>
              <a:buFont typeface="Inter"/>
              <a:buNone/>
              <a:defRPr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700"/>
              <a:buFont typeface="Inter"/>
              <a:buNone/>
              <a:defRPr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700"/>
              <a:buFont typeface="Inter"/>
              <a:buNone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90" name="Google Shape;90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6F707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6F707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1311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AFAFA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roxima Nova Semibold"/>
              <a:buNone/>
              <a:defRPr sz="2700" i="0" u="none" strike="noStrike" cap="none">
                <a:solidFill>
                  <a:schemeClr val="accen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984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sz="14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sz="12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sz="11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Proxima Nova"/>
              <a:buChar char="►"/>
              <a:defRPr sz="900" b="0" i="0" u="none" strike="noStrike" cap="none">
                <a:solidFill>
                  <a:srgbClr val="D3D8E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D5DAE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1259961" y="4531022"/>
            <a:ext cx="397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D5DAE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23407" y="4560738"/>
            <a:ext cx="621788" cy="23951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/>
          <p:nvPr/>
        </p:nvSpPr>
        <p:spPr>
          <a:xfrm>
            <a:off x="492155" y="4881850"/>
            <a:ext cx="6981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Confidential and Proprietary </a:t>
            </a:r>
            <a:r>
              <a:rPr lang="en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|  © Copyright 2020 Bitfocus, Inc., All Rights Reserved. </a:t>
            </a:r>
            <a:endParaRPr sz="11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7" r:id="rId17"/>
    <p:sldLayoutId id="2147483668" r:id="rId18"/>
    <p:sldLayoutId id="2147483669" r:id="rId19"/>
    <p:sldLayoutId id="2147483671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ioer-imrj.com/editorial-board/guidelines-for-editor-and-reviewer/" TargetMode="Externa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cafth.org/hmis-resources/" TargetMode="External"/><Relationship Id="rId7" Type="http://schemas.openxmlformats.org/officeDocument/2006/relationships/hyperlink" Target="https://help.bitfocus.com/hudx-227-annual-performance-report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udexchange.info/resource/4696/hmis-programming-specifications/" TargetMode="External"/><Relationship Id="rId5" Type="http://schemas.openxmlformats.org/officeDocument/2006/relationships/hyperlink" Target="https://www.hudexchange.info/resources/documents/HMIS-Programming-Specifications.pdf" TargetMode="External"/><Relationship Id="rId4" Type="http://schemas.openxmlformats.org/officeDocument/2006/relationships/hyperlink" Target="mailto:helpdesk@cafth.or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ctrTitle"/>
          </p:nvPr>
        </p:nvSpPr>
        <p:spPr>
          <a:xfrm>
            <a:off x="1591125" y="1986375"/>
            <a:ext cx="5825400" cy="1234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larendon Text Pro" panose="02040602050403020204" pitchFamily="18" charset="77"/>
                <a:sym typeface="Proxima Nova Semibold"/>
              </a:rPr>
              <a:t>APR Training</a:t>
            </a:r>
            <a:endParaRPr dirty="0">
              <a:latin typeface="Clarendon Text Pro" panose="02040602050403020204" pitchFamily="18" charset="77"/>
              <a:sym typeface="Proxima Nova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Clarendon Text Pro" panose="02040602050403020204" pitchFamily="18" charset="77"/>
                <a:sym typeface="Proxima Nova Semibold"/>
              </a:rPr>
              <a:t>Understanding the APR</a:t>
            </a:r>
            <a:endParaRPr sz="2500" dirty="0">
              <a:latin typeface="Clarendon Text Pro" panose="02040602050403020204" pitchFamily="18" charset="77"/>
              <a:sym typeface="Proxima Nova Semibol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A87619-A8B1-1549-B91A-96A7181CA915}"/>
              </a:ext>
            </a:extLst>
          </p:cNvPr>
          <p:cNvGrpSpPr/>
          <p:nvPr/>
        </p:nvGrpSpPr>
        <p:grpSpPr>
          <a:xfrm>
            <a:off x="443820" y="4360730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B4908A-3390-0244-A8F5-F8A6023C4C25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7FA1C933-9DFB-D849-BD7B-BCFA8CCC7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7D1CF0-2C3E-FC4C-82A6-BBBEB1E44F08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 txBox="1">
            <a:spLocks noGrp="1"/>
          </p:cNvSpPr>
          <p:nvPr>
            <p:ph type="title" idx="4294967295"/>
          </p:nvPr>
        </p:nvSpPr>
        <p:spPr>
          <a:xfrm>
            <a:off x="0" y="1403350"/>
            <a:ext cx="8455025" cy="214788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latin typeface="Clarendon Text Pro" panose="02040602050403020204" pitchFamily="18" charset="77"/>
              </a:rPr>
              <a:t>APR Data Elements</a:t>
            </a:r>
            <a:endParaRPr sz="2900" dirty="0">
              <a:latin typeface="Clarendon Text Pro" panose="02040602050403020204" pitchFamily="18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FF5469-1E47-724E-9EFB-63B73A26702B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675887-3846-9849-83B6-23F9C75155D7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6441F60E-DE4F-FC40-A5F2-FBBDB2C58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5FFE9A-2F1E-764F-9A8F-30B07AE547DA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>
            <a:spLocks noGrp="1"/>
          </p:cNvSpPr>
          <p:nvPr>
            <p:ph type="body" idx="1"/>
          </p:nvPr>
        </p:nvSpPr>
        <p:spPr>
          <a:xfrm>
            <a:off x="342700" y="238975"/>
            <a:ext cx="50133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850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 dirty="0">
                <a:latin typeface="Clarendon Text Pro" panose="02040602050403020204" pitchFamily="18" charset="77"/>
              </a:rPr>
              <a:t>APR Data Elements: Reports</a:t>
            </a:r>
            <a:endParaRPr sz="3000" dirty="0">
              <a:latin typeface="Clarendon Text Pro" panose="02040602050403020204" pitchFamily="18" charset="77"/>
            </a:endParaRPr>
          </a:p>
        </p:txBody>
      </p:sp>
      <p:sp>
        <p:nvSpPr>
          <p:cNvPr id="287" name="Google Shape;287;p47"/>
          <p:cNvSpPr txBox="1"/>
          <p:nvPr/>
        </p:nvSpPr>
        <p:spPr>
          <a:xfrm>
            <a:off x="452650" y="1442950"/>
            <a:ext cx="7536900" cy="16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Run program and data quality regularly to prepare for your APR submission</a:t>
            </a:r>
            <a:endParaRPr sz="18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7302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[GNRL 106] Program Roster 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7302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[HUDX-227] Annual Performance Report [FY 2020]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7302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[HUDX-225] HMIS Data Quality Report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9D7411-9AD1-7847-A82B-39B3CA9722F6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531160-C0A2-AA4E-9B3C-44E03AC34730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9C0CB0EB-2997-BE4E-BC82-C49EA1DB3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FD352E-D704-614F-88E4-27F469A38EB2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" sz="2400" dirty="0">
                <a:solidFill>
                  <a:srgbClr val="FAFAFA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Program Roster</a:t>
            </a:r>
            <a:endParaRPr sz="2400" dirty="0">
              <a:solidFill>
                <a:srgbClr val="FAFAFA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299" name="Google Shape;299;p49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" sz="1800" b="1" dirty="0">
                <a:solidFill>
                  <a:schemeClr val="accent6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</a:t>
            </a:r>
            <a:r>
              <a:rPr lang="en" sz="1800" dirty="0">
                <a:solidFill>
                  <a:schemeClr val="accent6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[GNRL-106] Program Roster (Program Based Report)</a:t>
            </a:r>
            <a:endParaRPr sz="1800" dirty="0">
              <a:solidFill>
                <a:schemeClr val="accent6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○"/>
            </a:pPr>
            <a:r>
              <a:rPr lang="en" sz="1800" dirty="0">
                <a:solidFill>
                  <a:schemeClr val="accent6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Who’s stayed in the program</a:t>
            </a:r>
            <a:r>
              <a:rPr lang="en" sz="1800" b="1" dirty="0">
                <a:solidFill>
                  <a:schemeClr val="accent6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</a:t>
            </a:r>
            <a:endParaRPr sz="1800" dirty="0">
              <a:solidFill>
                <a:schemeClr val="accent6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roxima Nova"/>
              <a:buChar char="○"/>
            </a:pPr>
            <a:r>
              <a:rPr lang="en" sz="1800" dirty="0">
                <a:solidFill>
                  <a:schemeClr val="accent6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Lists program stay information for clients with the selected status in the selected program</a:t>
            </a:r>
            <a:endParaRPr sz="1800" dirty="0">
              <a:solidFill>
                <a:schemeClr val="accent6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DC867F-5B81-D54F-8C1C-D860AD44BAA9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5084D3-A311-2C44-9C6B-E3CA29C1FC3C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306B0412-8E8C-074E-B62E-E82A4EA86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48F6C6-EA07-F349-80CC-1FAF45BF468E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997D63-F8C1-D049-9067-31C636744AA5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020896-561B-D242-9339-2BAD229D6EB9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D2206FD2-5750-4144-B5C0-C6FE4515E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8FB548-EE41-B14A-819C-693D022753C7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304" name="Google Shape;304;p50"/>
          <p:cNvSpPr txBox="1">
            <a:spLocks noGrp="1"/>
          </p:cNvSpPr>
          <p:nvPr>
            <p:ph type="title"/>
          </p:nvPr>
        </p:nvSpPr>
        <p:spPr>
          <a:xfrm>
            <a:off x="199158" y="1999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" sz="2400" dirty="0">
                <a:solidFill>
                  <a:srgbClr val="FAFAFA"/>
                </a:solidFill>
                <a:latin typeface="Clarendon Text Pro" panose="02040602050403020204" pitchFamily="18" charset="77"/>
              </a:rPr>
              <a:t>Program Roster</a:t>
            </a:r>
            <a:endParaRPr sz="2400" dirty="0">
              <a:solidFill>
                <a:srgbClr val="FAFAFA"/>
              </a:solidFill>
              <a:latin typeface="Clarendon Text Pro" panose="02040602050403020204" pitchFamily="18" charset="77"/>
            </a:endParaRPr>
          </a:p>
        </p:txBody>
      </p:sp>
      <p:pic>
        <p:nvPicPr>
          <p:cNvPr id="305" name="Google Shape;30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5767" y="219692"/>
            <a:ext cx="5151119" cy="4635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None/>
            </a:pPr>
            <a:r>
              <a:rPr lang="en" sz="2400" dirty="0">
                <a:solidFill>
                  <a:srgbClr val="FAFAFA"/>
                </a:solidFill>
                <a:latin typeface="Clarendon Text Pro" panose="02040602050403020204" pitchFamily="18" charset="77"/>
              </a:rPr>
              <a:t>HMIS Data Quality Report </a:t>
            </a:r>
            <a:endParaRPr sz="2400" dirty="0">
              <a:solidFill>
                <a:srgbClr val="FAFAFA"/>
              </a:solidFill>
              <a:latin typeface="Clarendon Text Pro" panose="02040602050403020204" pitchFamily="18" charset="77"/>
            </a:endParaRPr>
          </a:p>
        </p:txBody>
      </p:sp>
      <p:sp>
        <p:nvSpPr>
          <p:cNvPr id="311" name="Google Shape;311;p51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sz="1800" dirty="0">
                <a:solidFill>
                  <a:schemeClr val="accent1"/>
                </a:solidFill>
              </a:rPr>
              <a:t>[HUDX-225] HMIS Data Quality Report (HUD Reports)</a:t>
            </a:r>
            <a:endParaRPr sz="1800" dirty="0">
              <a:solidFill>
                <a:schemeClr val="accent1"/>
              </a:solidFill>
            </a:endParaRPr>
          </a:p>
          <a:p>
            <a:pPr marL="558800" lvl="1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>
                <a:solidFill>
                  <a:schemeClr val="accent1"/>
                </a:solidFill>
              </a:rPr>
              <a:t>Who needs support around data entry? </a:t>
            </a:r>
            <a:endParaRPr sz="1800" dirty="0">
              <a:solidFill>
                <a:schemeClr val="accent1"/>
              </a:solidFill>
            </a:endParaRPr>
          </a:p>
          <a:p>
            <a:pPr marL="55880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>
                <a:solidFill>
                  <a:schemeClr val="accent1"/>
                </a:solidFill>
              </a:rPr>
              <a:t>Part of HUD’s Data Quality Framework</a:t>
            </a:r>
            <a:endParaRPr sz="1800" dirty="0">
              <a:solidFill>
                <a:schemeClr val="accent1"/>
              </a:solidFill>
            </a:endParaRPr>
          </a:p>
          <a:p>
            <a:pPr marL="55880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>
                <a:solidFill>
                  <a:schemeClr val="accent1"/>
                </a:solidFill>
              </a:rPr>
              <a:t>Comprehensive data review</a:t>
            </a:r>
            <a:endParaRPr sz="1800" dirty="0"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785DDD-91DD-224B-9E0E-C88EE2047876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C466E7-B578-454B-8530-91CAE276741A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40FD2C25-8C48-034A-A258-EEA6F10BC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E7E608-6EAD-1041-A2A7-523983995A61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DD77592-F491-4A46-9E70-7573AFA54EB3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409B35-EAA0-2645-979A-0BFFC93393DF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DC966C6E-3926-8142-8751-61E0A7A85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5B781C-BA63-F946-B95C-EA05CFF326F9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316" name="Google Shape;316;p52"/>
          <p:cNvSpPr txBox="1">
            <a:spLocks noGrp="1"/>
          </p:cNvSpPr>
          <p:nvPr>
            <p:ph type="title"/>
          </p:nvPr>
        </p:nvSpPr>
        <p:spPr>
          <a:xfrm>
            <a:off x="311700" y="1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AFAFA"/>
                </a:solidFill>
                <a:latin typeface="Clarendon Text Pro" panose="02040602050403020204" pitchFamily="18" charset="77"/>
              </a:rPr>
              <a:t>HMIS Data Quality Report </a:t>
            </a:r>
            <a:endParaRPr sz="2400" dirty="0">
              <a:solidFill>
                <a:srgbClr val="FAFAFA"/>
              </a:solidFill>
              <a:latin typeface="Clarendon Text Pro" panose="02040602050403020204" pitchFamily="18" charset="77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17" name="Google Shape;317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50" y="616800"/>
            <a:ext cx="3362900" cy="390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6072" y="1145125"/>
            <a:ext cx="3595850" cy="37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0650" y="1743575"/>
            <a:ext cx="3648125" cy="34405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>
            <a:spLocks noGrp="1"/>
          </p:cNvSpPr>
          <p:nvPr>
            <p:ph type="title" idx="4294967295"/>
          </p:nvPr>
        </p:nvSpPr>
        <p:spPr>
          <a:xfrm>
            <a:off x="0" y="1403350"/>
            <a:ext cx="8455025" cy="214788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latin typeface="Clarendon Text Pro" panose="02040602050403020204" pitchFamily="18" charset="77"/>
              </a:rPr>
              <a:t>Generating the APR</a:t>
            </a:r>
            <a:endParaRPr sz="2900" dirty="0">
              <a:latin typeface="Clarendon Text Pro" panose="02040602050403020204" pitchFamily="18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A00D00-0D74-D044-931E-4DF94D67DEA9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6CC735E-8B92-F842-817A-4C3ED63A67AA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BFD1AF06-5391-EB4E-A021-E70C0E534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3B24DC-88D9-2F4C-A243-8C7010BCE7C9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BA73431-5C2A-B644-A606-3B1202E59278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7CB108-BBBA-414A-8257-AC557F517EF6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940B2B51-56A7-0A4D-A6DB-65C84AEC0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4F562-5A81-1E46-9286-5ACB643CA19C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329" name="Google Shape;329;p54"/>
          <p:cNvSpPr txBox="1">
            <a:spLocks noGrp="1"/>
          </p:cNvSpPr>
          <p:nvPr>
            <p:ph type="title" idx="4294967295"/>
          </p:nvPr>
        </p:nvSpPr>
        <p:spPr>
          <a:xfrm>
            <a:off x="333975" y="228250"/>
            <a:ext cx="8337900" cy="64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larendon Text Pro" panose="02040602050403020204" pitchFamily="18" charset="77"/>
              </a:rPr>
              <a:t>Generating the APR </a:t>
            </a:r>
            <a:endParaRPr dirty="0">
              <a:latin typeface="Clarendon Text Pro" panose="02040602050403020204" pitchFamily="18" charset="77"/>
            </a:endParaRPr>
          </a:p>
        </p:txBody>
      </p:sp>
      <p:pic>
        <p:nvPicPr>
          <p:cNvPr id="330" name="Google Shape;33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8176"/>
            <a:ext cx="2411125" cy="17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725" y="1903907"/>
            <a:ext cx="4607300" cy="231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3275" y="3397402"/>
            <a:ext cx="3756100" cy="142592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4"/>
          <p:cNvSpPr txBox="1"/>
          <p:nvPr/>
        </p:nvSpPr>
        <p:spPr>
          <a:xfrm>
            <a:off x="333974" y="1353050"/>
            <a:ext cx="3526751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To generate a draft or final APR in: 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Open the launcher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Select ‘Reports’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Scroll to ‘HUD Reports’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Select ‘HUDX-227’ Annual Performance Report [FY 2020]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Select Run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Enter Parameters 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A3F18C-4939-7C4E-BE2A-83A79D7989F3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707AD9-7E5C-8C44-A35A-FDD45198E76C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92A24CF1-D8DC-4C49-8428-1E056A750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04347A-CF73-6440-ABC9-EAF72D73A812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338" name="Google Shape;338;p55"/>
          <p:cNvSpPr txBox="1">
            <a:spLocks noGrp="1"/>
          </p:cNvSpPr>
          <p:nvPr>
            <p:ph type="title" idx="4294967295"/>
          </p:nvPr>
        </p:nvSpPr>
        <p:spPr>
          <a:xfrm>
            <a:off x="333975" y="228250"/>
            <a:ext cx="8337900" cy="64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larendon Text Pro" panose="02040602050403020204" pitchFamily="18" charset="77"/>
              </a:rPr>
              <a:t>Generating the APR </a:t>
            </a:r>
            <a:endParaRPr dirty="0">
              <a:latin typeface="Clarendon Text Pro" panose="02040602050403020204" pitchFamily="18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9" name="Google Shape;33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600" y="647025"/>
            <a:ext cx="3245500" cy="432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5"/>
          <p:cNvSpPr txBox="1"/>
          <p:nvPr/>
        </p:nvSpPr>
        <p:spPr>
          <a:xfrm>
            <a:off x="585875" y="1232425"/>
            <a:ext cx="3991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Review the report results closely in an effort to identify any issues with the data.  Upon making corrections to the data as needed, feel free to re-run the report to verify the corrections are reflected in the report results.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>
            <a:spLocks noGrp="1"/>
          </p:cNvSpPr>
          <p:nvPr>
            <p:ph type="title" idx="4294967295"/>
          </p:nvPr>
        </p:nvSpPr>
        <p:spPr>
          <a:xfrm>
            <a:off x="0" y="1403350"/>
            <a:ext cx="8455025" cy="214788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ctr">
              <a:spcBef>
                <a:spcPts val="800"/>
              </a:spcBef>
            </a:pPr>
            <a:r>
              <a:rPr lang="en-US" sz="2800" dirty="0">
                <a:latin typeface="Clarendon Text Pro" panose="02040602050403020204" pitchFamily="18" charset="77"/>
              </a:rPr>
              <a:t>APR Data Elements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CF5DCB-4D24-2F41-AA7A-AF23D480F03C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3C4755-AA49-A84E-915C-2F0052709E15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298641FD-B894-A348-AA16-F963DB8E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3770A5-54D7-D04B-BFCA-18092713E2BA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42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232842" y="0"/>
            <a:ext cx="4045200" cy="1677854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Objective</a:t>
            </a:r>
            <a:endParaRPr dirty="0"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2"/>
          </p:nvPr>
        </p:nvSpPr>
        <p:spPr>
          <a:xfrm>
            <a:off x="643663" y="952800"/>
            <a:ext cx="6745015" cy="369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To provide information regarding the importance and usefulness of the HUD Annual Performance Report (APR) as part of program evaluation and improvement.</a:t>
            </a:r>
            <a:endParaRPr sz="2500" dirty="0">
              <a:solidFill>
                <a:schemeClr val="accent1"/>
              </a:solidFill>
              <a:latin typeface="InterFace" panose="020B0503020203020204" pitchFamily="34" charset="0"/>
              <a:cs typeface="InterFace" panose="020B0503020203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31EC02-16E3-0B4E-8A27-D55FB482394B}"/>
              </a:ext>
            </a:extLst>
          </p:cNvPr>
          <p:cNvGrpSpPr/>
          <p:nvPr/>
        </p:nvGrpSpPr>
        <p:grpSpPr>
          <a:xfrm>
            <a:off x="443820" y="4360730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47B448-3E12-C24F-8A31-566CF7A8A279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24384739-50FE-1248-8D1B-120756733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2B0993-3E9E-FA4C-9C15-CE36A7B818FB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>
            <a:spLocks noGrp="1"/>
          </p:cNvSpPr>
          <p:nvPr>
            <p:ph type="body" idx="1"/>
          </p:nvPr>
        </p:nvSpPr>
        <p:spPr>
          <a:xfrm>
            <a:off x="342700" y="238975"/>
            <a:ext cx="50133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850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 dirty="0">
                <a:latin typeface="Clarendon Text Pro" panose="02040602050403020204" pitchFamily="18" charset="77"/>
              </a:rPr>
              <a:t>APR Data Elements: Reports</a:t>
            </a:r>
            <a:endParaRPr sz="3000" dirty="0">
              <a:latin typeface="Clarendon Text Pro" panose="02040602050403020204" pitchFamily="18" charset="77"/>
            </a:endParaRPr>
          </a:p>
        </p:txBody>
      </p:sp>
      <p:sp>
        <p:nvSpPr>
          <p:cNvPr id="346" name="Google Shape;346;p56"/>
          <p:cNvSpPr txBox="1"/>
          <p:nvPr/>
        </p:nvSpPr>
        <p:spPr>
          <a:xfrm>
            <a:off x="892950" y="844075"/>
            <a:ext cx="6653700" cy="16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7" name="Google Shape;347;p56"/>
          <p:cNvSpPr txBox="1"/>
          <p:nvPr/>
        </p:nvSpPr>
        <p:spPr>
          <a:xfrm>
            <a:off x="637000" y="1501950"/>
            <a:ext cx="73731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APR contains over 60 data elements:</a:t>
            </a:r>
            <a:endParaRPr sz="25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Overall counts from latest project stay from report period</a:t>
            </a:r>
          </a:p>
          <a:p>
            <a:pPr marL="4000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Specific data about Chronic Homelessness and Fleeing DV</a:t>
            </a:r>
          </a:p>
          <a:p>
            <a:pPr marL="4000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Specific data about Stayers and Leavers</a:t>
            </a:r>
          </a:p>
          <a:p>
            <a:pPr marL="4000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Data quality/missing data information, similar to sections of </a:t>
            </a:r>
            <a:r>
              <a:rPr lang="en" sz="1800" b="1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[HUDX-225] HMIS Data Quality Report </a:t>
            </a:r>
            <a:endParaRPr dirty="0">
              <a:latin typeface="InterFace" panose="020B0503020203020204" pitchFamily="34" charset="0"/>
              <a:cs typeface="InterFace" panose="020B0503020203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7E198B-FE63-9643-8A84-D3E1890503DC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D71403-BD51-554E-9CE4-73BBBDBA047D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A95E5749-104B-1C4C-80E0-BE7703F7B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8591D4-5847-8F4A-BADB-BB43C643FC7A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312D21-242C-A942-A780-7F3D5FE4F22B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D837F2-D865-8D49-8798-02E0422EBB2C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4DF4E5C-8202-6A4C-BDC1-12AF8DA67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A06322-932C-7D4A-BA4A-60EADAD388DD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352" name="Google Shape;352;p57"/>
          <p:cNvSpPr txBox="1">
            <a:spLocks noGrp="1"/>
          </p:cNvSpPr>
          <p:nvPr>
            <p:ph type="body" idx="1"/>
          </p:nvPr>
        </p:nvSpPr>
        <p:spPr>
          <a:xfrm>
            <a:off x="572275" y="311550"/>
            <a:ext cx="41583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 dirty="0">
                <a:latin typeface="Clarendon Text Pro" panose="02040602050403020204" pitchFamily="18" charset="77"/>
              </a:rPr>
              <a:t>APR Data Elements </a:t>
            </a:r>
            <a:endParaRPr sz="3000" dirty="0">
              <a:latin typeface="Clarendon Text Pro" panose="02040602050403020204" pitchFamily="18" charset="77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77575" y="1438975"/>
            <a:ext cx="3376800" cy="2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What You Will See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Report Name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Agency Name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Report Period Dates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CoC</a:t>
            </a: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Category Filter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Client Location Filter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Limits to only include those households from the selected </a:t>
            </a:r>
            <a:r>
              <a:rPr lang="en" sz="1800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CoC</a:t>
            </a: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(s) at project entry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354" name="Google Shape;35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3925" y="1701015"/>
            <a:ext cx="5084825" cy="161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BEF9A0B-8170-2C4C-9CF0-B51A9873B550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32BA26-1208-EB47-9C5F-E5DBEAA80412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FB5955B9-59BF-8845-AA3B-223178C64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35B959-C1A0-BC40-9B0F-5B6BC73C0E92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359" name="Google Shape;359;p58"/>
          <p:cNvSpPr txBox="1">
            <a:spLocks noGrp="1"/>
          </p:cNvSpPr>
          <p:nvPr>
            <p:ph type="body" idx="1"/>
          </p:nvPr>
        </p:nvSpPr>
        <p:spPr>
          <a:xfrm>
            <a:off x="342050" y="304975"/>
            <a:ext cx="7669500" cy="72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935"/>
              <a:buNone/>
            </a:pPr>
            <a:r>
              <a:rPr lang="en" sz="2500" dirty="0">
                <a:latin typeface="Clarendon Text Pro" panose="02040602050403020204" pitchFamily="18" charset="77"/>
              </a:rPr>
              <a:t>Question 4 a: Project Identifiers</a:t>
            </a:r>
            <a:endParaRPr sz="2500" dirty="0">
              <a:latin typeface="Clarendon Text Pro" panose="02040602050403020204" pitchFamily="18" charset="77"/>
            </a:endParaRPr>
          </a:p>
        </p:txBody>
      </p:sp>
      <p:sp>
        <p:nvSpPr>
          <p:cNvPr id="360" name="Google Shape;360;p58"/>
          <p:cNvSpPr txBox="1"/>
          <p:nvPr/>
        </p:nvSpPr>
        <p:spPr>
          <a:xfrm>
            <a:off x="342050" y="1284900"/>
            <a:ext cx="39348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Agency Name &amp; HMIS ID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Program Name &amp; HMIS ID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HMIS Project Type Code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For ES: Night-by-Night or Entry/Exit Tracking Code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361" name="Google Shape;36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13" y="3470483"/>
            <a:ext cx="8996175" cy="93094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8"/>
          <p:cNvSpPr txBox="1"/>
          <p:nvPr/>
        </p:nvSpPr>
        <p:spPr>
          <a:xfrm>
            <a:off x="4482250" y="1284900"/>
            <a:ext cx="43122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For Services Only: affiliations with residential types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CoC</a:t>
            </a: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Geocode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HMIS software name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Report start and end date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Number of clients enrolled 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Face" panose="020B0503020203020204" pitchFamily="34" charset="0"/>
              <a:ea typeface="Inter"/>
              <a:cs typeface="InterFace" panose="020B0503020203020204" pitchFamily="34" charset="0"/>
              <a:sym typeface="Int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C70B96F-7232-F24E-9B4E-0E09CB731EA1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86D685-6E9C-414D-AEA2-92349C2EA60A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B33201AB-FDC6-CB46-ACC7-ECF7117B8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AC1A5E-8E52-3547-A47F-C06F69C0A87B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367" name="Google Shape;367;p59"/>
          <p:cNvSpPr txBox="1">
            <a:spLocks noGrp="1"/>
          </p:cNvSpPr>
          <p:nvPr>
            <p:ph type="body" idx="1"/>
          </p:nvPr>
        </p:nvSpPr>
        <p:spPr>
          <a:xfrm>
            <a:off x="363750" y="304925"/>
            <a:ext cx="84165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2550" dirty="0">
                <a:solidFill>
                  <a:schemeClr val="accent1"/>
                </a:solidFill>
                <a:latin typeface="Clarendon Text Pro" panose="02040602050403020204" pitchFamily="18" charset="77"/>
              </a:rPr>
              <a:t>Question 5a: Report Validation Table</a:t>
            </a:r>
            <a:endParaRPr sz="2500" dirty="0">
              <a:latin typeface="Clarendon Text Pro" panose="02040602050403020204" pitchFamily="18" charset="77"/>
            </a:endParaRPr>
          </a:p>
        </p:txBody>
      </p:sp>
      <p:sp>
        <p:nvSpPr>
          <p:cNvPr id="368" name="Google Shape;368;p59"/>
          <p:cNvSpPr txBox="1"/>
          <p:nvPr/>
        </p:nvSpPr>
        <p:spPr>
          <a:xfrm>
            <a:off x="363750" y="1194600"/>
            <a:ext cx="4039200" cy="29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Leavers - exited as of last day of report date range</a:t>
            </a:r>
          </a:p>
          <a:p>
            <a:pPr marL="412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Stayers - active on last day of report date range</a:t>
            </a:r>
          </a:p>
          <a:p>
            <a:pPr marL="412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Youth - age 12-24 </a:t>
            </a:r>
            <a:r>
              <a:rPr lang="en" sz="1600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HoH</a:t>
            </a: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(Head of Household)</a:t>
            </a:r>
          </a:p>
          <a:p>
            <a:pPr marL="412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Chronically Homeless at entry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Disabling condition + 1 year continuous homeless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Disabling condition + 4 episodes homeless totally at least 12 months in past 3 years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369" name="Google Shape;36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175" y="1438975"/>
            <a:ext cx="4422427" cy="280708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9"/>
          <p:cNvSpPr txBox="1"/>
          <p:nvPr/>
        </p:nvSpPr>
        <p:spPr>
          <a:xfrm>
            <a:off x="4513601" y="1082575"/>
            <a:ext cx="4158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total clients did we serve, in which categories?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/>
        </p:nvSpPr>
        <p:spPr>
          <a:xfrm>
            <a:off x="284400" y="330975"/>
            <a:ext cx="82596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 6a: Data Quality Personally Identifiable Info.</a:t>
            </a:r>
            <a:endParaRPr sz="20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376" name="Google Shape;376;p60"/>
          <p:cNvSpPr txBox="1"/>
          <p:nvPr/>
        </p:nvSpPr>
        <p:spPr>
          <a:xfrm>
            <a:off x="284400" y="1323938"/>
            <a:ext cx="3729300" cy="29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Client doesn't know/Refused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Information Missing: Data not Collected/Null/Blank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Data Issues: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Partial Name Quality Field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SSN less than 9 digits, “0000”, etc.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DOB partial, before 1915, after record created, etc.</a:t>
            </a:r>
            <a:endParaRPr sz="155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377" name="Google Shape;377;p60"/>
          <p:cNvSpPr txBox="1"/>
          <p:nvPr/>
        </p:nvSpPr>
        <p:spPr>
          <a:xfrm>
            <a:off x="4224500" y="1216750"/>
            <a:ext cx="4458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much PII and/or demographic data are we missing?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8" name="Google Shape;37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500" y="1747025"/>
            <a:ext cx="4516600" cy="2130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9DDB7D-D86B-FF45-A3A1-0742772C68E4}"/>
              </a:ext>
            </a:extLst>
          </p:cNvPr>
          <p:cNvGrpSpPr/>
          <p:nvPr/>
        </p:nvGrpSpPr>
        <p:grpSpPr>
          <a:xfrm>
            <a:off x="443820" y="4353696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834AD8-FD6D-2A47-AB25-726FE9026E9B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B2CB10F6-7C01-C24E-B9AA-C71858BB8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D1870B-C2EE-2343-A833-AC1B4BB326D5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 ©  2022 Bitfocus Inc., All Rights Reserved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/>
          <p:nvPr/>
        </p:nvSpPr>
        <p:spPr>
          <a:xfrm>
            <a:off x="284400" y="367250"/>
            <a:ext cx="82596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 6b: Universal Data Elements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384" name="Google Shape;384;p61"/>
          <p:cNvSpPr txBox="1"/>
          <p:nvPr/>
        </p:nvSpPr>
        <p:spPr>
          <a:xfrm>
            <a:off x="284400" y="1544025"/>
            <a:ext cx="3334500" cy="23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Client doesn't know/Refused/Missing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Overlapping dates in same project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HoH</a:t>
            </a: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data conflicts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Conflict where Disabling 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Condition =No, but type of Condition =Yes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385" name="Google Shape;385;p61"/>
          <p:cNvSpPr txBox="1"/>
          <p:nvPr/>
        </p:nvSpPr>
        <p:spPr>
          <a:xfrm>
            <a:off x="4390188" y="1403150"/>
            <a:ext cx="389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errors are showing for other Client Profile data?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6" name="Google Shape;38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4720" y="1850275"/>
            <a:ext cx="5266381" cy="2058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89A1C7-CB5F-C346-AF18-0FED7428537B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6B5E2B-80B5-C44E-A3C5-5D0025B2B78E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2C372FF7-3AFF-EA49-B94D-26EBC51DD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892672-B00B-1A48-96C3-5F092E789150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2"/>
          <p:cNvSpPr txBox="1"/>
          <p:nvPr/>
        </p:nvSpPr>
        <p:spPr>
          <a:xfrm>
            <a:off x="356549" y="397775"/>
            <a:ext cx="7014921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 6c: Income and Housing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259818" y="1115063"/>
            <a:ext cx="7667325" cy="19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Errors include:</a:t>
            </a:r>
          </a:p>
          <a:p>
            <a:pPr marL="107950" lvl="3">
              <a:buClr>
                <a:schemeClr val="accent1"/>
              </a:buClr>
              <a:buSzPts val="1900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     ◦ Income or Destination = Client doesn’t know/Refused/Data not collected/Missing</a:t>
            </a: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     ◦ Contradiction between Income Yes/No and Income Source details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BE897B-FD5D-1941-B879-0CBF56FA34E3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5AF9C-68BF-9A41-B0EE-0A90F3704EB1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1B7DAB42-5022-2147-A8B0-00E8F27A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D00486-DC3F-0D42-B1C0-A12C72E06754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pic>
        <p:nvPicPr>
          <p:cNvPr id="394" name="Google Shape;39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4647" y="2621001"/>
            <a:ext cx="5683347" cy="194070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/>
        </p:nvSpPr>
        <p:spPr>
          <a:xfrm>
            <a:off x="425175" y="448450"/>
            <a:ext cx="677045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 6d: Chronic Homeless Data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400" name="Google Shape;400;p63"/>
          <p:cNvSpPr txBox="1"/>
          <p:nvPr/>
        </p:nvSpPr>
        <p:spPr>
          <a:xfrm>
            <a:off x="208446" y="1409173"/>
            <a:ext cx="3492345" cy="308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active adults/</a:t>
            </a:r>
            <a:r>
              <a:rPr lang="en-US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HoH</a:t>
            </a: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who enrolled during the report range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enrollments missing Living Situation questions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% of enrollments that cannot be used to calculate CH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Transfers from PH or TH will not be calculated towards this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3860244" y="1507288"/>
            <a:ext cx="4999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Is anything missing that may be needed to identify a client as “chronically homeless?”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2" name="Google Shape;40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434" y="2144363"/>
            <a:ext cx="5151120" cy="212287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111EE1F-FD81-A94C-ACC9-63ACD8EA35B4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121884-BA51-0649-ADE9-6F9CBE5EEB9E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7CA8D94D-AE4E-A848-A422-EE6D11344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A6BA7E-E5CC-C140-908C-977FDC64057C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FDADA1-6B60-734D-B892-FF71551D9993}"/>
              </a:ext>
            </a:extLst>
          </p:cNvPr>
          <p:cNvGrpSpPr/>
          <p:nvPr/>
        </p:nvGrpSpPr>
        <p:grpSpPr>
          <a:xfrm>
            <a:off x="443820" y="4346662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D169D6-E1C7-F24F-9E2E-8A5B0720C3B7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4633AB16-6251-DB4C-9A20-C28736E6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F1E23A-98C0-FE49-8F1D-41F7C4201BC3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 ©  2022 Bitfocus Inc., All Rights Reserved</a:t>
              </a:r>
            </a:p>
          </p:txBody>
        </p:sp>
      </p:grpSp>
      <p:sp>
        <p:nvSpPr>
          <p:cNvPr id="407" name="Google Shape;407;p64"/>
          <p:cNvSpPr txBox="1"/>
          <p:nvPr/>
        </p:nvSpPr>
        <p:spPr>
          <a:xfrm>
            <a:off x="346124" y="406800"/>
            <a:ext cx="7686527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Questions 6e/6f: Timeliness/Inactive Records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408" name="Google Shape;408;p64"/>
          <p:cNvSpPr txBox="1"/>
          <p:nvPr/>
        </p:nvSpPr>
        <p:spPr>
          <a:xfrm>
            <a:off x="228275" y="1450689"/>
            <a:ext cx="3550800" cy="28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370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Days between project start or exit date and the timestamp</a:t>
            </a:r>
          </a:p>
          <a:p>
            <a:pPr marL="39370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Real-time data entry is encouraged</a:t>
            </a:r>
            <a:b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</a:b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No Contact or Bed Night within 90 days since entry or last Contact/Bed Night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09" name="Google Shape;409;p64"/>
          <p:cNvSpPr txBox="1"/>
          <p:nvPr/>
        </p:nvSpPr>
        <p:spPr>
          <a:xfrm>
            <a:off x="3881431" y="1057151"/>
            <a:ext cx="4999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long are we taking to enter enrollments and exits into HMIS?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0" name="Google Shape;41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1158" y="1412322"/>
            <a:ext cx="4899774" cy="135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3057" y="3506313"/>
            <a:ext cx="5056249" cy="11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4"/>
          <p:cNvSpPr txBox="1"/>
          <p:nvPr/>
        </p:nvSpPr>
        <p:spPr>
          <a:xfrm>
            <a:off x="3853057" y="2964764"/>
            <a:ext cx="4999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Street Outreach or NBN Shelter clients are inactive and need an update or exit?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3C4A507-DD7E-104D-BEA0-CF55200A502B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F523EF-315D-6249-9045-26000D28D664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F8C20930-3FFE-3340-8274-83E4E364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3C1493-1E14-6E44-840E-AFE9B3C11975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417" name="Google Shape;417;p65"/>
          <p:cNvSpPr txBox="1"/>
          <p:nvPr/>
        </p:nvSpPr>
        <p:spPr>
          <a:xfrm>
            <a:off x="346125" y="447375"/>
            <a:ext cx="72480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Questions 7a/7b: Persons Served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418" name="Google Shape;418;p65"/>
          <p:cNvSpPr txBox="1"/>
          <p:nvPr/>
        </p:nvSpPr>
        <p:spPr>
          <a:xfrm>
            <a:off x="346125" y="1473800"/>
            <a:ext cx="3541200" cy="23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Persons in households with and without children</a:t>
            </a:r>
          </a:p>
          <a:p>
            <a:pPr marL="412750" lvl="0" indent="-285750"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12750" lvl="0" indent="-285750"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Point-In-Time date counts include all project types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19" name="Google Shape;419;p65"/>
          <p:cNvSpPr txBox="1"/>
          <p:nvPr/>
        </p:nvSpPr>
        <p:spPr>
          <a:xfrm>
            <a:off x="3972538" y="1282925"/>
            <a:ext cx="4999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adults and children did we serve overall, and on the HUD PIT dates?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20" name="Google Shape;420;p65"/>
          <p:cNvPicPr preferRelativeResize="0"/>
          <p:nvPr/>
        </p:nvPicPr>
        <p:blipFill>
          <a:blip r:embed="rId4"/>
          <a:srcRect/>
          <a:stretch/>
        </p:blipFill>
        <p:spPr>
          <a:xfrm>
            <a:off x="4280447" y="1763024"/>
            <a:ext cx="4208910" cy="29848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Agenda</a:t>
            </a:r>
            <a:endParaRPr dirty="0"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961550" y="1346217"/>
            <a:ext cx="6447600" cy="291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342900">
              <a:spcBef>
                <a:spcPts val="0"/>
              </a:spcBef>
              <a:buSzPts val="2300"/>
              <a:buFont typeface="Arial" panose="020B0604020202020204" pitchFamily="34" charset="0"/>
              <a:buChar char="•"/>
            </a:pPr>
            <a:r>
              <a:rPr lang="en" sz="2300" dirty="0"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Welcome and Introduction</a:t>
            </a:r>
            <a:endParaRPr lang="en" sz="1500" dirty="0"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25450" indent="-342900">
              <a:spcBef>
                <a:spcPts val="0"/>
              </a:spcBef>
              <a:buSzPts val="2300"/>
              <a:buFont typeface="Arial" panose="020B0604020202020204" pitchFamily="34" charset="0"/>
              <a:buChar char="•"/>
            </a:pPr>
            <a:r>
              <a:rPr lang="en" sz="2300" dirty="0"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APR: Why We Do It</a:t>
            </a:r>
          </a:p>
          <a:p>
            <a:pPr marL="425450" indent="-342900">
              <a:spcBef>
                <a:spcPts val="0"/>
              </a:spcBef>
              <a:buSzPts val="2300"/>
              <a:buFont typeface="Arial" panose="020B0604020202020204" pitchFamily="34" charset="0"/>
              <a:buChar char="•"/>
            </a:pPr>
            <a:r>
              <a:rPr lang="en" sz="2300" dirty="0"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APR Requirements</a:t>
            </a:r>
          </a:p>
          <a:p>
            <a:pPr marL="425450" indent="-342900">
              <a:spcBef>
                <a:spcPts val="0"/>
              </a:spcBef>
              <a:buSzPts val="2300"/>
              <a:buFont typeface="Arial" panose="020B0604020202020204" pitchFamily="34" charset="0"/>
              <a:buChar char="•"/>
            </a:pPr>
            <a:r>
              <a:rPr lang="en" sz="2300" dirty="0"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Generating the APR</a:t>
            </a:r>
          </a:p>
          <a:p>
            <a:pPr marL="425450" indent="-342900">
              <a:spcBef>
                <a:spcPts val="0"/>
              </a:spcBef>
              <a:buSzPts val="2300"/>
              <a:buFont typeface="Arial" panose="020B0604020202020204" pitchFamily="34" charset="0"/>
              <a:buChar char="•"/>
            </a:pPr>
            <a:r>
              <a:rPr lang="en" sz="2300" dirty="0"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APR Data Elements</a:t>
            </a:r>
            <a:endParaRPr lang="en" sz="1500" dirty="0"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25450" indent="-342900">
              <a:spcBef>
                <a:spcPts val="0"/>
              </a:spcBef>
              <a:buSzPts val="2300"/>
              <a:buFont typeface="Arial" panose="020B0604020202020204" pitchFamily="34" charset="0"/>
              <a:buChar char="•"/>
            </a:pPr>
            <a:r>
              <a:rPr lang="en" sz="2300" dirty="0"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Questions and Comments</a:t>
            </a:r>
            <a:endParaRPr sz="2300" dirty="0"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166C6D-6041-134A-8660-229EE1F636FB}"/>
              </a:ext>
            </a:extLst>
          </p:cNvPr>
          <p:cNvGrpSpPr/>
          <p:nvPr/>
        </p:nvGrpSpPr>
        <p:grpSpPr>
          <a:xfrm>
            <a:off x="443820" y="4360730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C360EC-34EB-0B4F-B20D-01C9648122A4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5D670570-8C83-BD42-9B28-DD78B52CA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D2CD98-80F6-E24E-84F7-3A7DACB0E9CF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6"/>
          <p:cNvSpPr txBox="1"/>
          <p:nvPr/>
        </p:nvSpPr>
        <p:spPr>
          <a:xfrm>
            <a:off x="284400" y="437550"/>
            <a:ext cx="72480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Questions 8a/8b: Households Served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426" name="Google Shape;426;p66"/>
          <p:cNvSpPr txBox="1"/>
          <p:nvPr/>
        </p:nvSpPr>
        <p:spPr>
          <a:xfrm>
            <a:off x="147712" y="1410731"/>
            <a:ext cx="33657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households with and without children</a:t>
            </a:r>
          </a:p>
          <a:p>
            <a:pPr marL="412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For PSH/RRH, includes number of persons in housing</a:t>
            </a:r>
          </a:p>
          <a:p>
            <a:pPr marL="412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Point-In-Time date counts include all project types</a:t>
            </a:r>
          </a:p>
          <a:p>
            <a:pPr marL="412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B</a:t>
            </a:r>
            <a:r>
              <a:rPr lang="en" sz="1600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oth</a:t>
            </a: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include a household type breakdown</a:t>
            </a:r>
            <a:endParaRPr sz="19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27" name="Google Shape;427;p66"/>
          <p:cNvSpPr txBox="1"/>
          <p:nvPr/>
        </p:nvSpPr>
        <p:spPr>
          <a:xfrm>
            <a:off x="3798563" y="1308295"/>
            <a:ext cx="4999500" cy="57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households did we serve overall, and on the HUD PIT dates?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1574E6-9960-564A-9F6A-0C2C24528251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748572-243B-2D49-B7AB-EEDEC14DF8F1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7C08F27A-CE6F-C54E-AA06-F75C62EFE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E3EBCC-2741-D347-B238-6DD65FF5C849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CCB5E0-8395-AF41-B505-D5BDFCDEC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575" y="1846152"/>
            <a:ext cx="5585713" cy="2821798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7"/>
          <p:cNvSpPr txBox="1"/>
          <p:nvPr/>
        </p:nvSpPr>
        <p:spPr>
          <a:xfrm>
            <a:off x="255900" y="481800"/>
            <a:ext cx="72480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InterFace" panose="020B0503020203020204" pitchFamily="34" charset="0"/>
                <a:sym typeface="Proxima Nova"/>
              </a:rPr>
              <a:t>Questions 9a/9b: Contacted and Engaged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34" name="Google Shape;434;p67"/>
          <p:cNvSpPr txBox="1"/>
          <p:nvPr/>
        </p:nvSpPr>
        <p:spPr>
          <a:xfrm>
            <a:off x="255900" y="1265875"/>
            <a:ext cx="4267500" cy="339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indent="-285750"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Applies to Night-by-Night Emergency Shelter and Street Outreach only</a:t>
            </a:r>
          </a:p>
          <a:p>
            <a:pPr marL="4127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Applies to Adults/</a:t>
            </a:r>
            <a:r>
              <a:rPr lang="en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HoH</a:t>
            </a:r>
            <a:r>
              <a:rPr lang="en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only</a:t>
            </a:r>
          </a:p>
          <a:p>
            <a:pPr marL="4127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endParaRPr lang="en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127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“Contacted” means contact service, bed night, or date of engagement </a:t>
            </a:r>
          </a:p>
          <a:p>
            <a:pPr marL="4127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“First contact” is first contact within the report date range</a:t>
            </a:r>
          </a:p>
          <a:p>
            <a:pPr marL="4127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Persons Engaged table only includes clients with an Engagement Date</a:t>
            </a:r>
          </a:p>
          <a:p>
            <a:pPr marL="4127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Rate = Total Contacted (Q9a) / Total Engaged (Q9b</a:t>
            </a:r>
            <a:r>
              <a:rPr lang="en" sz="12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)</a:t>
            </a:r>
            <a:endParaRPr sz="12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35" name="Google Shape;435;p67"/>
          <p:cNvSpPr txBox="1"/>
          <p:nvPr/>
        </p:nvSpPr>
        <p:spPr>
          <a:xfrm>
            <a:off x="4957553" y="1305025"/>
            <a:ext cx="40887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clients were we in contact with and what was their status as first contact?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361581-1757-1549-B405-F14C2FAC1D85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83CC7A-C688-8A47-BCBF-096C04795D42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EA50FB81-4D53-F243-86D2-70259417A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324F21-530C-FA47-A3D1-85E054400461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pic>
        <p:nvPicPr>
          <p:cNvPr id="436" name="Google Shape;436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776" y="1869620"/>
            <a:ext cx="4139205" cy="279207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06814E-49AA-A641-A13E-56118D239CFE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86015C-8845-B549-8B5B-57315C4EC6D3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1ADDB6ED-7A19-804C-B229-3C76ED159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01D6D4-4DC4-BA41-8840-85E723263823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441" name="Google Shape;441;p68"/>
          <p:cNvSpPr txBox="1">
            <a:spLocks noGrp="1"/>
          </p:cNvSpPr>
          <p:nvPr>
            <p:ph type="body" idx="1"/>
          </p:nvPr>
        </p:nvSpPr>
        <p:spPr>
          <a:xfrm>
            <a:off x="326275" y="385275"/>
            <a:ext cx="73059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 dirty="0">
                <a:latin typeface="Clarendon Text Pro" panose="02040602050403020204" pitchFamily="18" charset="77"/>
              </a:rPr>
              <a:t>Questions 10a/10b/10c: Gender</a:t>
            </a:r>
            <a:endParaRPr sz="2500" dirty="0">
              <a:latin typeface="Clarendon Text Pro" panose="02040602050403020204" pitchFamily="18" charset="77"/>
            </a:endParaRPr>
          </a:p>
        </p:txBody>
      </p:sp>
      <p:sp>
        <p:nvSpPr>
          <p:cNvPr id="442" name="Google Shape;442;p68"/>
          <p:cNvSpPr txBox="1"/>
          <p:nvPr/>
        </p:nvSpPr>
        <p:spPr>
          <a:xfrm>
            <a:off x="326275" y="1258314"/>
            <a:ext cx="3643800" cy="31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Shows totals in each gender category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Includes household type breakdown 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Separate tables for Adults, Children, and Missing Age</a:t>
            </a:r>
          </a:p>
          <a:p>
            <a:pPr marL="425450" lvl="0" indent="-285750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Unknown Household Type often results from missing DOB</a:t>
            </a:r>
            <a:endParaRPr sz="13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43" name="Google Shape;443;p68"/>
          <p:cNvSpPr txBox="1"/>
          <p:nvPr/>
        </p:nvSpPr>
        <p:spPr>
          <a:xfrm>
            <a:off x="3816638" y="1602450"/>
            <a:ext cx="4999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gender breakdown of our client population?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869232-83D9-FD4C-9CDA-843C6135D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225" y="2020784"/>
            <a:ext cx="5062338" cy="2078706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01F4998-DB3C-1B41-B61B-A3A2611E2DAB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ED4C45-C73D-F64C-BF30-490F91892AFB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CF7F4248-C02A-E74B-AAA6-F86898111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B3C8A4-AA40-F343-883C-DE9B48C9A986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451" name="Google Shape;451;p69"/>
          <p:cNvSpPr txBox="1">
            <a:spLocks noGrp="1"/>
          </p:cNvSpPr>
          <p:nvPr>
            <p:ph type="body" idx="1"/>
          </p:nvPr>
        </p:nvSpPr>
        <p:spPr>
          <a:xfrm>
            <a:off x="383200" y="360938"/>
            <a:ext cx="78060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</a:rPr>
              <a:t>Questions 11/12a/12b: Age/Race/Ethnicity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</a:endParaRPr>
          </a:p>
        </p:txBody>
      </p:sp>
      <p:sp>
        <p:nvSpPr>
          <p:cNvPr id="452" name="Google Shape;452;p69"/>
          <p:cNvSpPr txBox="1"/>
          <p:nvPr/>
        </p:nvSpPr>
        <p:spPr>
          <a:xfrm>
            <a:off x="110924" y="1244536"/>
            <a:ext cx="3741000" cy="3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254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Shows totals in each category (age, race, ethnicity)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254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Includes household type breakdown</a:t>
            </a:r>
          </a:p>
          <a:p>
            <a:pPr marL="4254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254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Very young child-only households may be indicator of data quality issue (12a only)</a:t>
            </a:r>
          </a:p>
          <a:p>
            <a:pPr marL="4254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Unknown Household Type </a:t>
            </a:r>
            <a:r>
              <a:rPr lang="en-US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often results from missing DOB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53" name="Google Shape;453;p69"/>
          <p:cNvSpPr txBox="1"/>
          <p:nvPr/>
        </p:nvSpPr>
        <p:spPr>
          <a:xfrm>
            <a:off x="3851924" y="1022536"/>
            <a:ext cx="4999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breakdown of our client population by age, race and ethnicity?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54" name="Google Shape;454;p69"/>
          <p:cNvPicPr preferRelativeResize="0"/>
          <p:nvPr/>
        </p:nvPicPr>
        <p:blipFill rotWithShape="1">
          <a:blip r:embed="rId4">
            <a:alphaModFix/>
          </a:blip>
          <a:srcRect r="76096" b="914"/>
          <a:stretch/>
        </p:blipFill>
        <p:spPr>
          <a:xfrm>
            <a:off x="4049202" y="1622854"/>
            <a:ext cx="1276169" cy="274491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pic>
        <p:nvPicPr>
          <p:cNvPr id="455" name="Google Shape;455;p69"/>
          <p:cNvPicPr preferRelativeResize="0"/>
          <p:nvPr/>
        </p:nvPicPr>
        <p:blipFill rotWithShape="1">
          <a:blip r:embed="rId5">
            <a:alphaModFix/>
          </a:blip>
          <a:srcRect r="74543"/>
          <a:stretch/>
        </p:blipFill>
        <p:spPr>
          <a:xfrm>
            <a:off x="5641833" y="1632478"/>
            <a:ext cx="1490241" cy="260459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pic>
        <p:nvPicPr>
          <p:cNvPr id="456" name="Google Shape;456;p69"/>
          <p:cNvPicPr preferRelativeResize="0"/>
          <p:nvPr/>
        </p:nvPicPr>
        <p:blipFill rotWithShape="1">
          <a:blip r:embed="rId6">
            <a:alphaModFix/>
          </a:blip>
          <a:srcRect l="1" r="75441"/>
          <a:stretch/>
        </p:blipFill>
        <p:spPr>
          <a:xfrm>
            <a:off x="7431742" y="1632478"/>
            <a:ext cx="1490241" cy="205997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B959D8A-8592-EE41-836E-0A95D6377DBF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010099-57AB-EA47-997F-C91D9135BEA2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25E096B2-74E5-0F45-A205-BB65A2350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1F64AE-5D2C-6146-8B01-F7CE5A861EF1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461" name="Google Shape;461;p70"/>
          <p:cNvSpPr txBox="1"/>
          <p:nvPr/>
        </p:nvSpPr>
        <p:spPr>
          <a:xfrm>
            <a:off x="420525" y="453900"/>
            <a:ext cx="72480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Questions 13a1/13b1/13c1: Condition Types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462" name="Google Shape;462;p70"/>
          <p:cNvSpPr txBox="1"/>
          <p:nvPr/>
        </p:nvSpPr>
        <p:spPr>
          <a:xfrm>
            <a:off x="312785" y="1282206"/>
            <a:ext cx="3498300" cy="30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Shows totals in each condition category</a:t>
            </a: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Household type breakdown</a:t>
            </a: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Includes physical, mental health conditions</a:t>
            </a: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Reflected at Start, Exit, and Latest update (for Stayers)</a:t>
            </a: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63" name="Google Shape;463;p70"/>
          <p:cNvSpPr txBox="1"/>
          <p:nvPr/>
        </p:nvSpPr>
        <p:spPr>
          <a:xfrm>
            <a:off x="3922950" y="1487450"/>
            <a:ext cx="49995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physical and mental health conditions did our clients have throughout their enrollment?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4" name="Google Shape;46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5323" y="2381444"/>
            <a:ext cx="4454326" cy="198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A18E07B-F76B-6D4B-87C8-E1E522B1A26C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EB4BFC-4FAC-5248-B727-72D69077830D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16B88DB9-2102-194D-B214-042B7F63C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617FC0-214B-D74A-99DA-3D6A1E88349F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471" name="Google Shape;471;p71"/>
          <p:cNvSpPr txBox="1"/>
          <p:nvPr/>
        </p:nvSpPr>
        <p:spPr>
          <a:xfrm>
            <a:off x="325400" y="492425"/>
            <a:ext cx="773275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Questions 13a2/13b2/13c2: Count of Conditions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472" name="Google Shape;472;p71"/>
          <p:cNvSpPr txBox="1"/>
          <p:nvPr/>
        </p:nvSpPr>
        <p:spPr>
          <a:xfrm>
            <a:off x="325400" y="1375375"/>
            <a:ext cx="33861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Shows totals in each count category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Household types breakdown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Reflected at Start, Exit, and Latest update (for Stayers)</a:t>
            </a: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73" name="Google Shape;473;p71"/>
          <p:cNvSpPr txBox="1"/>
          <p:nvPr/>
        </p:nvSpPr>
        <p:spPr>
          <a:xfrm>
            <a:off x="3873075" y="1375375"/>
            <a:ext cx="49995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conditions did each of our clients have at project entry, project exit, or based on most recent information available if enrollment still active?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74" name="Google Shape;47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5449" y="2403155"/>
            <a:ext cx="5003151" cy="186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9D035-1366-844F-86E4-A37464FDA49E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4A5AEA-A0E6-3140-A09D-AAE12C473240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3D4D47DD-1C0A-3049-BB70-9AA441BB2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F037A3-6B50-8845-837F-B42A42049D87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481" name="Google Shape;481;p72"/>
          <p:cNvSpPr txBox="1"/>
          <p:nvPr/>
        </p:nvSpPr>
        <p:spPr>
          <a:xfrm>
            <a:off x="302549" y="509438"/>
            <a:ext cx="8743479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Questions 14a/14b: Domestic Violence History &amp; Fleeing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482" name="Google Shape;482;p72"/>
          <p:cNvSpPr txBox="1"/>
          <p:nvPr/>
        </p:nvSpPr>
        <p:spPr>
          <a:xfrm>
            <a:off x="302550" y="1411650"/>
            <a:ext cx="3774300" cy="26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127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all Adults/</a:t>
            </a:r>
            <a:r>
              <a:rPr lang="en" sz="1600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HoH</a:t>
            </a: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indicating survivor of domestic violence and/or those who were also fleeing at project entry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83" name="Google Shape;483;p72"/>
          <p:cNvSpPr txBox="1"/>
          <p:nvPr/>
        </p:nvSpPr>
        <p:spPr>
          <a:xfrm>
            <a:off x="4377900" y="1411650"/>
            <a:ext cx="444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of our clients reports a history of domestic violence?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of our clients are actively fleeing?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84" name="Google Shape;48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925" y="2187850"/>
            <a:ext cx="4445351" cy="254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3"/>
          <p:cNvSpPr txBox="1"/>
          <p:nvPr/>
        </p:nvSpPr>
        <p:spPr>
          <a:xfrm>
            <a:off x="341025" y="452925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 15: Living Situation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490" name="Google Shape;490;p73"/>
          <p:cNvSpPr txBox="1"/>
          <p:nvPr/>
        </p:nvSpPr>
        <p:spPr>
          <a:xfrm>
            <a:off x="273012" y="1498626"/>
            <a:ext cx="4540800" cy="27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all Adults/</a:t>
            </a:r>
            <a:r>
              <a:rPr lang="en" sz="1600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HoH</a:t>
            </a: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within each category: 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Homeless Situation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Institutional Setting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Other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Related to Chronic Homeless status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Shows household types that make up the total</a:t>
            </a:r>
            <a:endParaRPr sz="15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sp>
        <p:nvSpPr>
          <p:cNvPr id="491" name="Google Shape;491;p73"/>
          <p:cNvSpPr txBox="1"/>
          <p:nvPr/>
        </p:nvSpPr>
        <p:spPr>
          <a:xfrm>
            <a:off x="5335020" y="2139450"/>
            <a:ext cx="21618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situations were our clients living in immediately prior to entering our project?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7F8498-06D1-A84F-8239-EDA4543EFB80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511087-FB30-6C49-8EE1-0D580A4B2473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143B4EDC-FA88-8B45-B8E2-78691F77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3A8085-B513-8944-A63A-2F3189D95935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4"/>
          <p:cNvSpPr txBox="1"/>
          <p:nvPr/>
        </p:nvSpPr>
        <p:spPr>
          <a:xfrm>
            <a:off x="302550" y="453975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 16: Cash Income Ranges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498" name="Google Shape;498;p74"/>
          <p:cNvSpPr txBox="1"/>
          <p:nvPr/>
        </p:nvSpPr>
        <p:spPr>
          <a:xfrm>
            <a:off x="4387925" y="1219963"/>
            <a:ext cx="4445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much monthly income were our adult clients receiving at project entry, exit, or as reported on their latest annual update in HMIS?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99" name="Google Shape;49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450" y="1847275"/>
            <a:ext cx="3994350" cy="25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74"/>
          <p:cNvSpPr txBox="1"/>
          <p:nvPr/>
        </p:nvSpPr>
        <p:spPr>
          <a:xfrm>
            <a:off x="411175" y="1471675"/>
            <a:ext cx="3701400" cy="25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127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all Adults within each category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127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Sum of column equals Total at bottom and matches counts on first Report Validation Table for 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Adults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Adult Stayers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Adult Leavers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Stayers 365+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8FCCFF-B0E4-2843-B309-94D76D31D4A8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0AF794-C64D-3542-A46F-044873A010B5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EA2CBF87-4461-454E-AF1B-36378D4EE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5D6E85-176C-3A41-B01B-29E14C70E4A5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E0F994-3A19-8A4B-B626-6276473D1E86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E81A24-6F16-894B-B92C-EEB754352298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79981A84-8CBD-884A-9401-9772BBFED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387641-15ED-4043-B9D7-357DDC81CCE9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505" name="Google Shape;505;p75"/>
          <p:cNvSpPr txBox="1"/>
          <p:nvPr/>
        </p:nvSpPr>
        <p:spPr>
          <a:xfrm>
            <a:off x="380700" y="35240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 17: Cash Income - Sources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506" name="Google Shape;506;p75"/>
          <p:cNvSpPr txBox="1"/>
          <p:nvPr/>
        </p:nvSpPr>
        <p:spPr>
          <a:xfrm>
            <a:off x="4310275" y="990747"/>
            <a:ext cx="4445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7" name="Google Shape;507;p75"/>
          <p:cNvSpPr txBox="1"/>
          <p:nvPr/>
        </p:nvSpPr>
        <p:spPr>
          <a:xfrm>
            <a:off x="262975" y="1640975"/>
            <a:ext cx="38649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all Adults within each income source category at Start/Annual/Exit</a:t>
            </a:r>
            <a:b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</a:b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Bottom row shows count of adults that had income sources throughout their entire stay (Start → Annual Assessment → Exit Income)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508" name="Google Shape;508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9975" y="1505847"/>
            <a:ext cx="3737613" cy="311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 idx="4294967295"/>
          </p:nvPr>
        </p:nvSpPr>
        <p:spPr>
          <a:xfrm>
            <a:off x="0" y="1411288"/>
            <a:ext cx="8455025" cy="214788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latin typeface="Clarendon Text Pro" panose="02040602050403020204" pitchFamily="18" charset="77"/>
              </a:rPr>
              <a:t>APR: Why We Do It</a:t>
            </a:r>
            <a:endParaRPr sz="2900" dirty="0">
              <a:latin typeface="Clarendon Text Pro" panose="02040602050403020204" pitchFamily="18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0EA20D-E679-1D40-B64A-486E0528F5BE}"/>
              </a:ext>
            </a:extLst>
          </p:cNvPr>
          <p:cNvGrpSpPr/>
          <p:nvPr/>
        </p:nvGrpSpPr>
        <p:grpSpPr>
          <a:xfrm>
            <a:off x="443820" y="4360730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DFC10F-43FA-F04C-BC90-0F5A834E2DCF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0B3EA5D9-616F-A540-A7BD-2AF1F560D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E9F1CF-3A2B-EC49-AA96-6792C3FD4186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6"/>
          <p:cNvSpPr txBox="1"/>
          <p:nvPr/>
        </p:nvSpPr>
        <p:spPr>
          <a:xfrm>
            <a:off x="380700" y="35240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 18: Cash Income by Start/Annual/Exit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514" name="Google Shape;514;p76"/>
          <p:cNvSpPr txBox="1"/>
          <p:nvPr/>
        </p:nvSpPr>
        <p:spPr>
          <a:xfrm>
            <a:off x="4317600" y="1254497"/>
            <a:ext cx="4445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adult clients have “earned” vs. “other” type of income vs. none/missing? 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5" name="Google Shape;515;p76"/>
          <p:cNvSpPr txBox="1"/>
          <p:nvPr/>
        </p:nvSpPr>
        <p:spPr>
          <a:xfrm>
            <a:off x="262975" y="1640975"/>
            <a:ext cx="38649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all Adults within each source category at Start/Annual/Exit</a:t>
            </a:r>
            <a:b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</a:b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Bottom rows shows counts of adults that have more than one source to compare: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Start → Annual Update Income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Start → Exit Income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516" name="Google Shape;51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825" y="1761125"/>
            <a:ext cx="4329624" cy="2502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1B67C9-6CF3-A541-AE8B-BA6BCFE1D333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BF1BB9-80BF-D942-84A3-E685620AFCF4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EFB1239E-5635-B948-972F-C99F3CD8A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741EDA-A9CE-404D-9560-E4E51DCEFB37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8855EC-2FD6-8443-B60E-E0CE7E0384A5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C67F25-0608-0641-A18D-8D09358BC048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0CB14694-23A6-8F47-8BBC-5FC62C1F1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527019-7184-594A-94DC-A0774AA64A8B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521" name="Google Shape;521;p77"/>
          <p:cNvSpPr txBox="1"/>
          <p:nvPr/>
        </p:nvSpPr>
        <p:spPr>
          <a:xfrm>
            <a:off x="302550" y="40740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Questions 19a1/19a2: Income Change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522" name="Google Shape;522;p77"/>
          <p:cNvSpPr txBox="1"/>
          <p:nvPr/>
        </p:nvSpPr>
        <p:spPr>
          <a:xfrm>
            <a:off x="3852900" y="1201138"/>
            <a:ext cx="50139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adult clients have had a change in income amount or type of income over time? How much has their income changed?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3" name="Google Shape;523;p77"/>
          <p:cNvSpPr txBox="1"/>
          <p:nvPr/>
        </p:nvSpPr>
        <p:spPr>
          <a:xfrm>
            <a:off x="302550" y="1295151"/>
            <a:ext cx="36636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Adults with “earned” and “other” income in each category re: retention and type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Shows income changes between: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Start → Annual Update 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Start → Exit 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Start → Annual/Exit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Calculates the average change across the group of clients that fit the category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524" name="Google Shape;524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7075" y="1715755"/>
            <a:ext cx="4545549" cy="303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9DF0188-75F9-CD49-98C2-36A79C8FDEC4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ED48A0-B82A-5246-AACE-2C7137BC65DC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92BE3FC3-7EB0-2B49-9F49-AA8E77240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E09193-8AB7-3E42-9EBF-FD0198074439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530" name="Google Shape;530;p78"/>
          <p:cNvSpPr txBox="1"/>
          <p:nvPr/>
        </p:nvSpPr>
        <p:spPr>
          <a:xfrm>
            <a:off x="302550" y="40740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Questions 19b: Disabling Conditions and Income at Exit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531" name="Google Shape;531;p78"/>
          <p:cNvSpPr txBox="1"/>
          <p:nvPr/>
        </p:nvSpPr>
        <p:spPr>
          <a:xfrm>
            <a:off x="302550" y="1606176"/>
            <a:ext cx="36636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Adults with or without disabling conditions and their income source</a:t>
            </a:r>
            <a:b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</a:b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Calculates the percentages across each group of clients that fit within the category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532" name="Google Shape;532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968" y="1037626"/>
            <a:ext cx="3663600" cy="365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B15844-3C49-3348-A5CA-AF5DE9812B1C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41B521-AE2C-F644-8407-A0DECC28EEFD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C552A3B9-0999-8A43-A27F-5F7FA24BE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01A9A4-FD6B-9146-BC46-3204C4752AC0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537" name="Google Shape;537;p79"/>
          <p:cNvSpPr txBox="1"/>
          <p:nvPr/>
        </p:nvSpPr>
        <p:spPr>
          <a:xfrm>
            <a:off x="425275" y="359725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Questions 20a/20b: Non-Cash Benefit Sources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538" name="Google Shape;538;p79"/>
          <p:cNvSpPr txBox="1"/>
          <p:nvPr/>
        </p:nvSpPr>
        <p:spPr>
          <a:xfrm>
            <a:off x="3875700" y="1292863"/>
            <a:ext cx="50139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types of non-cash benefits do our adult clients receive? How many non-cash benefits do our clients receive?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9" name="Google Shape;539;p79"/>
          <p:cNvSpPr txBox="1"/>
          <p:nvPr/>
        </p:nvSpPr>
        <p:spPr>
          <a:xfrm>
            <a:off x="278075" y="1386200"/>
            <a:ext cx="3490800" cy="29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Adults for each type of benefit and number of benefit sources</a:t>
            </a:r>
            <a:b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</a:b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Separate counts at project entry, annual update, and exit</a:t>
            </a:r>
            <a:b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</a:b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Leavers: </a:t>
            </a:r>
            <a:r>
              <a:rPr lang="en" sz="1600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HoH</a:t>
            </a: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who left plus other adult household members who left at the same time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540" name="Google Shape;540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5200" y="1820825"/>
            <a:ext cx="4474899" cy="282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8B964DE-B225-B644-93AB-8F58AA6E7FAD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2C2A38-7D01-6F45-9099-7D24590AA0D8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AB7018BA-4B17-0443-A447-24CC837F0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82338C-2A29-CC49-A923-C0607552C5D2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545" name="Google Shape;545;p80"/>
          <p:cNvSpPr txBox="1"/>
          <p:nvPr/>
        </p:nvSpPr>
        <p:spPr>
          <a:xfrm>
            <a:off x="302550" y="43865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 21: Health Insurance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546" name="Google Shape;546;p80"/>
          <p:cNvSpPr txBox="1"/>
          <p:nvPr/>
        </p:nvSpPr>
        <p:spPr>
          <a:xfrm>
            <a:off x="3856213" y="1158088"/>
            <a:ext cx="50139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type of health insurance do our clients have?</a:t>
            </a:r>
            <a:endParaRPr sz="1200" i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7" name="Google Shape;547;p80"/>
          <p:cNvSpPr txBox="1"/>
          <p:nvPr/>
        </p:nvSpPr>
        <p:spPr>
          <a:xfrm>
            <a:off x="302551" y="1495203"/>
            <a:ext cx="3553800" cy="27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all clients within each source category at Start/Annual/Exit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Bottom rows shows counts of clients who have only one source vs. more than one source at Start/Annual/Exit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548" name="Google Shape;548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4051" y="1541738"/>
            <a:ext cx="3883959" cy="321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0A6D827-3170-DE40-A67B-D734A1A9DB06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661C06-F681-064B-BD67-253D4C12D77F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22EA083A-F87E-D64D-AC97-308550A7D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4021DA-B8F1-5443-8721-55FDED49CB71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553" name="Google Shape;553;p81"/>
          <p:cNvSpPr txBox="1"/>
          <p:nvPr/>
        </p:nvSpPr>
        <p:spPr>
          <a:xfrm>
            <a:off x="360050" y="445592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Questions 22a1/22b: Length of Participation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554" name="Google Shape;554;p81"/>
          <p:cNvSpPr txBox="1"/>
          <p:nvPr/>
        </p:nvSpPr>
        <p:spPr>
          <a:xfrm>
            <a:off x="3885050" y="1032730"/>
            <a:ext cx="50139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long did our clients participate in our program?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average number of days in our program for clients who exited vs. clients still participating?</a:t>
            </a:r>
            <a:endParaRPr sz="12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5" name="Google Shape;555;p81"/>
          <p:cNvSpPr txBox="1"/>
          <p:nvPr/>
        </p:nvSpPr>
        <p:spPr>
          <a:xfrm>
            <a:off x="462300" y="1491325"/>
            <a:ext cx="3484200" cy="28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all clients active during report period, categorized by range of days</a:t>
            </a:r>
            <a:b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</a:b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Shows ranges for Total/Leavers/Stayers</a:t>
            </a:r>
            <a:b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</a:b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Includes full time in latest project stay, even if project entry before start of report start date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556" name="Google Shape;55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578" y="1801639"/>
            <a:ext cx="4593122" cy="3005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B7B5AFA-BF26-A741-9C71-A004091621C7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0F9BED-2A50-D745-9F9F-E7A6BE8FE95C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BE84E48A-90A5-BB47-9975-E6CF6EC25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241BCF-6787-5841-BF64-6962550D40E5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561" name="Google Shape;561;p82"/>
          <p:cNvSpPr txBox="1"/>
          <p:nvPr/>
        </p:nvSpPr>
        <p:spPr>
          <a:xfrm>
            <a:off x="302550" y="45985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E1E5EB"/>
                </a:solidFill>
                <a:latin typeface="Clarendon Text Pro" panose="02040602050403020204" pitchFamily="18" charset="77"/>
                <a:ea typeface="Proxima Nova Semibold"/>
                <a:cs typeface="Proxima Nova Semibold"/>
                <a:sym typeface="Proxima Nova Semibold"/>
              </a:rPr>
              <a:t>Question 22c: RRH Time Between Start &amp; Move-In</a:t>
            </a:r>
            <a:endParaRPr sz="2500" dirty="0">
              <a:solidFill>
                <a:srgbClr val="E1E5EB"/>
              </a:solidFill>
              <a:latin typeface="Clarendon Text Pro" panose="02040602050403020204" pitchFamily="18" charset="77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62" name="Google Shape;562;p82"/>
          <p:cNvSpPr txBox="1"/>
          <p:nvPr/>
        </p:nvSpPr>
        <p:spPr>
          <a:xfrm>
            <a:off x="3317263" y="1157987"/>
            <a:ext cx="5013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long between when our clients entered our RRH program and the time the clients moved into housing?</a:t>
            </a:r>
            <a:endParaRPr sz="11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3" name="Google Shape;563;p82"/>
          <p:cNvSpPr txBox="1"/>
          <p:nvPr/>
        </p:nvSpPr>
        <p:spPr>
          <a:xfrm>
            <a:off x="302550" y="1495750"/>
            <a:ext cx="3489900" cy="2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 of all clients active during report period, categorized by range of days between project Start Date and Housing Move-in Date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Looks at LOT before move-in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Shows breakdown by household type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564" name="Google Shape;564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025" y="1906500"/>
            <a:ext cx="4757824" cy="26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B7B5AFA-BF26-A741-9C71-A004091621C7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0F9BED-2A50-D745-9F9F-E7A6BE8FE95C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BE84E48A-90A5-BB47-9975-E6CF6EC25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241BCF-6787-5841-BF64-6962550D40E5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561" name="Google Shape;561;p82"/>
          <p:cNvSpPr txBox="1"/>
          <p:nvPr/>
        </p:nvSpPr>
        <p:spPr>
          <a:xfrm>
            <a:off x="302550" y="459850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E1E5EB"/>
                </a:solidFill>
                <a:latin typeface="Clarendon Text Pro" panose="02040602050403020204" pitchFamily="18" charset="77"/>
                <a:ea typeface="Proxima Nova Semibold"/>
                <a:cs typeface="Proxima Nova Semibold"/>
                <a:sym typeface="Proxima Nova Semibold"/>
              </a:rPr>
              <a:t>Question 22e: Length of Time Prior to Housing</a:t>
            </a:r>
            <a:endParaRPr sz="2500" dirty="0">
              <a:solidFill>
                <a:srgbClr val="E1E5EB"/>
              </a:solidFill>
              <a:latin typeface="Clarendon Text Pro" panose="02040602050403020204" pitchFamily="18" charset="77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62" name="Google Shape;562;p82"/>
          <p:cNvSpPr txBox="1"/>
          <p:nvPr/>
        </p:nvSpPr>
        <p:spPr>
          <a:xfrm>
            <a:off x="3317263" y="1157987"/>
            <a:ext cx="5013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How long between when our clients entered our program and the time the clients moved into housing?</a:t>
            </a:r>
            <a:endParaRPr sz="11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3" name="Google Shape;563;p82"/>
          <p:cNvSpPr txBox="1"/>
          <p:nvPr/>
        </p:nvSpPr>
        <p:spPr>
          <a:xfrm>
            <a:off x="302550" y="1495750"/>
            <a:ext cx="3489900" cy="2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Similar to 22c but now includes ES, TH, PSH, SH and PH-RRH</a:t>
            </a:r>
            <a:b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</a:b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Looks at Length of Time homeless before move-in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6C24ADC-3909-AE42-AF84-A563CF088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080" y="1792875"/>
            <a:ext cx="5024204" cy="29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5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4302C5E-60A6-D147-B922-7B9DB046A501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077417-503D-A84D-A1EA-8C9F8EAD6995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F052214B-8266-7E40-880C-7C4BCA171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2AFEDE-C14E-B34B-AFFD-89A6F240FF1F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578" name="Google Shape;578;p84"/>
          <p:cNvSpPr txBox="1"/>
          <p:nvPr/>
        </p:nvSpPr>
        <p:spPr>
          <a:xfrm>
            <a:off x="362750" y="548275"/>
            <a:ext cx="8538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Question 23c: Exit Destination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579" name="Google Shape;579;p84"/>
          <p:cNvSpPr txBox="1"/>
          <p:nvPr/>
        </p:nvSpPr>
        <p:spPr>
          <a:xfrm>
            <a:off x="6110421" y="497875"/>
            <a:ext cx="2134858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do clients go when they leave our program?</a:t>
            </a:r>
            <a:endParaRPr sz="1100" i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0" name="Google Shape;580;p84"/>
          <p:cNvSpPr txBox="1"/>
          <p:nvPr/>
        </p:nvSpPr>
        <p:spPr>
          <a:xfrm>
            <a:off x="362749" y="1171625"/>
            <a:ext cx="8000494" cy="3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Counts all clients with exit date in report range, broken down by household type.</a:t>
            </a:r>
          </a:p>
          <a:p>
            <a:pPr marL="39370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Shows Permanent, Temporary, Institutional, and Other Destinations.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endParaRPr lang="en"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Performance Outcomes:</a:t>
            </a:r>
            <a:endParaRPr sz="16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Total clients exiting to positive destination</a:t>
            </a: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% of clients exiting to positive destinations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“Positive destination” = permanent, with additional positive destinations to temp/institutions for Street Outreach projects</a:t>
            </a: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1BEFE8-2C96-6748-A1CF-E28C7ED9FFF8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8BE398-E443-844B-AFA3-BFCDB0D2C3EF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F113EB5F-C8AD-4246-9B43-741916C33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68282E-3542-E34A-B6BB-5DB5C5F4CE47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587" name="Google Shape;587;p85"/>
          <p:cNvSpPr txBox="1">
            <a:spLocks noGrp="1"/>
          </p:cNvSpPr>
          <p:nvPr>
            <p:ph type="body" idx="1"/>
          </p:nvPr>
        </p:nvSpPr>
        <p:spPr>
          <a:xfrm>
            <a:off x="343324" y="289275"/>
            <a:ext cx="3608189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 dirty="0">
                <a:latin typeface="Clarendon Text Pro" panose="02040602050403020204" pitchFamily="18" charset="77"/>
              </a:rPr>
              <a:t>Special Populations</a:t>
            </a:r>
            <a:endParaRPr sz="3000" dirty="0">
              <a:latin typeface="Clarendon Text Pro" panose="02040602050403020204" pitchFamily="18" charset="77"/>
            </a:endParaRPr>
          </a:p>
        </p:txBody>
      </p:sp>
      <p:sp>
        <p:nvSpPr>
          <p:cNvPr id="588" name="Google Shape;588;p85"/>
          <p:cNvSpPr txBox="1"/>
          <p:nvPr/>
        </p:nvSpPr>
        <p:spPr>
          <a:xfrm>
            <a:off x="411175" y="1259146"/>
            <a:ext cx="45783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Section 25-27: Veterans, Chronically homeless &amp; Youth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Population specific details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Includes the same general data points as the broader sections</a:t>
            </a:r>
          </a:p>
          <a:p>
            <a:pPr marL="285750" lvl="1" indent="-28575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Age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Gender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Disability information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Income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Sources of Income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Exit destinations</a:t>
            </a:r>
          </a:p>
          <a:p>
            <a:pPr lvl="2"/>
            <a:endParaRPr lang="en-US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340250" y="275550"/>
            <a:ext cx="44115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500" dirty="0">
                <a:latin typeface="Clarendon Text Pro" panose="02040602050403020204" pitchFamily="18" charset="77"/>
              </a:rPr>
              <a:t>Why the APR Matters</a:t>
            </a:r>
            <a:endParaRPr sz="3500" dirty="0">
              <a:latin typeface="Clarendon Text Pro" panose="02040602050403020204" pitchFamily="18" charset="77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792875" y="1233925"/>
            <a:ext cx="6872400" cy="30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215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APR = Housing &amp; Urban Development (HUD) Continuum of Care (</a:t>
            </a:r>
            <a:r>
              <a:rPr lang="en" sz="1800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CoC</a:t>
            </a: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) Annual Performance Report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215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Updated regularly to align with HUD Data Standards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215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Comprehensive view of the program’s client data and outcomes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215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Required to be submitted by direct recipients of HUD </a:t>
            </a:r>
            <a:r>
              <a:rPr lang="en" sz="1800" dirty="0" err="1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CoC</a:t>
            </a: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 funding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215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•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Utilize the online Sage Reporting Repository to submit 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28185C-8A2F-5140-8577-741FCE5D03FB}"/>
              </a:ext>
            </a:extLst>
          </p:cNvPr>
          <p:cNvGrpSpPr/>
          <p:nvPr/>
        </p:nvGrpSpPr>
        <p:grpSpPr>
          <a:xfrm>
            <a:off x="443820" y="4360730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C015D5-8BA5-4049-8CE3-5F0612452FB8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A2E65CE0-AA45-6241-B158-4849C08EE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4D3D9-DEC5-E046-8AB6-8CAEA2798309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4"/>
          <p:cNvSpPr txBox="1">
            <a:spLocks noGrp="1"/>
          </p:cNvSpPr>
          <p:nvPr>
            <p:ph type="title"/>
          </p:nvPr>
        </p:nvSpPr>
        <p:spPr>
          <a:xfrm>
            <a:off x="0" y="610880"/>
            <a:ext cx="4000500" cy="365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accent1"/>
                </a:solidFill>
                <a:latin typeface="Clarendon Text Pro" panose="02040602050403020204" pitchFamily="18" charset="77"/>
              </a:rPr>
              <a:t>Correcting Data</a:t>
            </a:r>
            <a:endParaRPr sz="2900" dirty="0">
              <a:solidFill>
                <a:schemeClr val="accent1"/>
              </a:solidFill>
              <a:latin typeface="Clarendon Text Pro" panose="02040602050403020204" pitchFamily="18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2FD56-34F7-1248-AF7E-37CB4B7F4309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4C36B4-4C5A-414C-970F-2BBBC27CC89A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3593E3EC-D1CB-704A-8B6E-8A1330A3A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BCD858-0A85-2A4F-883F-38918F9E588E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6CB6A66-A4F6-404A-90A9-132AA9AAC5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62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7"/>
          <p:cNvSpPr txBox="1">
            <a:spLocks noGrp="1"/>
          </p:cNvSpPr>
          <p:nvPr>
            <p:ph type="body" idx="1"/>
          </p:nvPr>
        </p:nvSpPr>
        <p:spPr>
          <a:xfrm>
            <a:off x="343325" y="289275"/>
            <a:ext cx="34320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 dirty="0">
                <a:latin typeface="Clarendon Text Pro" panose="02040602050403020204" pitchFamily="18" charset="77"/>
              </a:rPr>
              <a:t>How to Correct Data</a:t>
            </a:r>
            <a:endParaRPr sz="2500" dirty="0">
              <a:latin typeface="Clarendon Text Pro" panose="02040602050403020204" pitchFamily="18" charset="77"/>
            </a:endParaRPr>
          </a:p>
        </p:txBody>
      </p:sp>
      <p:sp>
        <p:nvSpPr>
          <p:cNvPr id="602" name="Google Shape;602;p87"/>
          <p:cNvSpPr txBox="1"/>
          <p:nvPr/>
        </p:nvSpPr>
        <p:spPr>
          <a:xfrm>
            <a:off x="499121" y="1189847"/>
            <a:ext cx="6816079" cy="343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fontAlgn="base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Use report results to target what needs to be corrected (run as webpage for drill-down)</a:t>
            </a:r>
          </a:p>
          <a:p>
            <a:pPr marL="285750" indent="-285750" fontAlgn="base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InterFace" panose="020B0503020203020204" pitchFamily="34" charset="0"/>
              <a:cs typeface="InterFace" panose="020B0503020203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Navigate to the Client’s Profile or Program Enrollment to make corrections, depending on what needs to be corrected. </a:t>
            </a:r>
          </a:p>
          <a:p>
            <a:pPr fontAlgn="base">
              <a:buClr>
                <a:schemeClr val="accent1"/>
              </a:buClr>
              <a:buSzPct val="105000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	◦ </a:t>
            </a:r>
            <a:r>
              <a:rPr lang="en-US" b="1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Client Profile</a:t>
            </a: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: DOB, SSN, Veteran details, demographics, etc.</a:t>
            </a:r>
          </a:p>
          <a:p>
            <a:pPr fontAlgn="base">
              <a:buClr>
                <a:schemeClr val="accent1"/>
              </a:buClr>
              <a:buSzPct val="105000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	◦ </a:t>
            </a:r>
            <a:r>
              <a:rPr lang="en-US" b="1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Enrollment: </a:t>
            </a: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Living Situation, Disability, Income, Domestic Violence, etc.</a:t>
            </a:r>
          </a:p>
          <a:p>
            <a:pPr fontAlgn="base">
              <a:buClr>
                <a:schemeClr val="accent1"/>
              </a:buClr>
              <a:buSzPct val="105000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	◦ </a:t>
            </a:r>
            <a:r>
              <a:rPr lang="en-US" b="1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Annual Assessment: </a:t>
            </a: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Income/benefit increases</a:t>
            </a:r>
          </a:p>
          <a:p>
            <a:pPr fontAlgn="base">
              <a:buClr>
                <a:schemeClr val="accent1"/>
              </a:buClr>
              <a:buSzPct val="105000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◦ Exit: </a:t>
            </a: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Destination, Income/benefit increases, etc.</a:t>
            </a:r>
            <a:b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</a:br>
            <a:endParaRPr lang="en-US" dirty="0">
              <a:solidFill>
                <a:schemeClr val="accent1"/>
              </a:solidFill>
              <a:latin typeface="InterFace" panose="020B0503020203020204" pitchFamily="34" charset="0"/>
              <a:cs typeface="InterFace" panose="020B0503020203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Update households by navigating to program-level household management.</a:t>
            </a:r>
          </a:p>
          <a:p>
            <a:pPr fontAlgn="base">
              <a:buClr>
                <a:schemeClr val="accent1"/>
              </a:buClr>
              <a:buSzPct val="105000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	◦ All HH members should be enrolled together with the appropriate 		   assigned relationships</a:t>
            </a:r>
          </a:p>
          <a:p>
            <a:pPr fontAlgn="base">
              <a:buClr>
                <a:schemeClr val="accent1"/>
              </a:buClr>
              <a:buSzPct val="105000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	◦May also need to adjust global household on the Client Profile screen.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E6C937-EE2F-3D4E-BBCE-B82A37E7CDAB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05ED74-ABEE-1C48-B93F-50B10E02A98D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B170EBC4-24BF-6E46-A1AB-0025D706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AB996F-F383-944B-8929-74EB895D420B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350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43DE7F6-CC46-9346-A91F-5EB3704C2562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0961A-78BC-D340-B72C-06CF803E243B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FDE54E88-073F-FA4B-9DDA-DF4F8E71B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CFE642-F64D-B542-89E4-0EEF0C6F02E0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pic>
        <p:nvPicPr>
          <p:cNvPr id="7" name="Picture 6" descr="Dart arrow in the center of dartboard">
            <a:extLst>
              <a:ext uri="{FF2B5EF4-FFF2-40B4-BE49-F238E27FC236}">
                <a16:creationId xmlns:a16="http://schemas.microsoft.com/office/drawing/2014/main" id="{3B69CB5E-9255-BC42-A92C-81DD853385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28000"/>
          </a:blip>
          <a:srcRect l="22118"/>
          <a:stretch/>
        </p:blipFill>
        <p:spPr>
          <a:xfrm>
            <a:off x="3142559" y="0"/>
            <a:ext cx="6001441" cy="5143500"/>
          </a:xfrm>
          <a:prstGeom prst="rect">
            <a:avLst/>
          </a:prstGeom>
        </p:spPr>
      </p:pic>
      <p:sp>
        <p:nvSpPr>
          <p:cNvPr id="648" name="Google Shape;648;p94"/>
          <p:cNvSpPr txBox="1">
            <a:spLocks noGrp="1"/>
          </p:cNvSpPr>
          <p:nvPr>
            <p:ph type="title"/>
          </p:nvPr>
        </p:nvSpPr>
        <p:spPr>
          <a:xfrm>
            <a:off x="349840" y="1370038"/>
            <a:ext cx="2395242" cy="1932295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accent1"/>
                </a:solidFill>
                <a:latin typeface="Clarendon Text Pro" panose="02040602050403020204" pitchFamily="18" charset="77"/>
              </a:rPr>
              <a:t>Pro Tips</a:t>
            </a:r>
            <a:endParaRPr sz="2900" dirty="0">
              <a:solidFill>
                <a:schemeClr val="accent1"/>
              </a:solidFill>
              <a:latin typeface="Clarendon Text Pro" panose="02040602050403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8181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7"/>
          <p:cNvSpPr txBox="1">
            <a:spLocks noGrp="1"/>
          </p:cNvSpPr>
          <p:nvPr>
            <p:ph type="body" idx="1"/>
          </p:nvPr>
        </p:nvSpPr>
        <p:spPr>
          <a:xfrm>
            <a:off x="343325" y="289275"/>
            <a:ext cx="34320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 dirty="0">
                <a:latin typeface="Clarendon Text Pro" panose="02040602050403020204" pitchFamily="18" charset="77"/>
              </a:rPr>
              <a:t>Pro Tips</a:t>
            </a:r>
            <a:endParaRPr sz="2500" dirty="0">
              <a:latin typeface="Clarendon Text Pro" panose="02040602050403020204" pitchFamily="18" charset="77"/>
            </a:endParaRPr>
          </a:p>
        </p:txBody>
      </p:sp>
      <p:sp>
        <p:nvSpPr>
          <p:cNvPr id="602" name="Google Shape;602;p87"/>
          <p:cNvSpPr txBox="1"/>
          <p:nvPr/>
        </p:nvSpPr>
        <p:spPr>
          <a:xfrm>
            <a:off x="411175" y="1104025"/>
            <a:ext cx="5877084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fontAlgn="base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Avoid using “Client doesn’t know”, “Client refused”, “Data not collected”</a:t>
            </a:r>
          </a:p>
          <a:p>
            <a:pPr marL="285750" indent="-285750" fontAlgn="base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InterFace" panose="020B0503020203020204" pitchFamily="34" charset="0"/>
              <a:cs typeface="InterFace" panose="020B0503020203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Use the webpage output format to help identify data corrections with drill down functionality</a:t>
            </a:r>
          </a:p>
          <a:p>
            <a:pPr marL="285750" indent="-285750" fontAlgn="base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InterFace" panose="020B0503020203020204" pitchFamily="34" charset="0"/>
              <a:cs typeface="InterFace" panose="020B0503020203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Correct data as much as possible and re-run the report to check progress</a:t>
            </a:r>
          </a:p>
          <a:p>
            <a:pPr marL="285750" indent="-285750" fontAlgn="base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InterFace" panose="020B0503020203020204" pitchFamily="34" charset="0"/>
              <a:cs typeface="InterFace" panose="020B0503020203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Everyone has a role in maintaining Data Quality!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C5181B-A45B-2F47-90E2-454941A24799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D0D979-3165-DC42-8DF4-F3D9909E3FAF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AF3A3166-DE14-E849-AD7A-CC4E699AF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6385EF-5A5A-3147-8109-9B54A5D1CD57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82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5"/>
          <p:cNvSpPr txBox="1">
            <a:spLocks noGrp="1"/>
          </p:cNvSpPr>
          <p:nvPr>
            <p:ph type="title"/>
          </p:nvPr>
        </p:nvSpPr>
        <p:spPr>
          <a:xfrm>
            <a:off x="380625" y="148575"/>
            <a:ext cx="72231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larendon Text Pro" panose="02040602050403020204" pitchFamily="18" charset="77"/>
              </a:rPr>
              <a:t>Resources</a:t>
            </a:r>
            <a:endParaRPr dirty="0">
              <a:latin typeface="Clarendon Text Pro" panose="02040602050403020204" pitchFamily="18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3F3F3"/>
              </a:solidFill>
            </a:endParaRPr>
          </a:p>
        </p:txBody>
      </p:sp>
      <p:sp>
        <p:nvSpPr>
          <p:cNvPr id="654" name="Google Shape;654;p95"/>
          <p:cNvSpPr txBox="1"/>
          <p:nvPr/>
        </p:nvSpPr>
        <p:spPr>
          <a:xfrm>
            <a:off x="316523" y="1139175"/>
            <a:ext cx="7111219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44500" lvl="0" indent="-285750">
              <a:spcBef>
                <a:spcPts val="80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1E5EB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Slides/training materials can be found here: </a:t>
            </a:r>
            <a:r>
              <a:rPr lang="en-US" sz="1800" dirty="0">
                <a:latin typeface="InterFace" panose="020B0503020203020204" pitchFamily="34" charset="0"/>
                <a:cs typeface="InterFace" panose="020B0503020203020204" pitchFamily="34" charset="0"/>
              </a:rPr>
              <a:t> </a:t>
            </a:r>
            <a:r>
              <a:rPr lang="en-US" sz="1800" u="sng" dirty="0">
                <a:solidFill>
                  <a:schemeClr val="hlink"/>
                </a:solidFill>
                <a:latin typeface="InterFace" panose="020B0503020203020204" pitchFamily="34" charset="0"/>
                <a:cs typeface="InterFace" panose="020B0503020203020204" pitchFamily="34" charset="0"/>
                <a:hlinkClick r:id="rId3"/>
              </a:rPr>
              <a:t>https://www.cafth.org/hmis-resources/</a:t>
            </a:r>
            <a:endParaRPr lang="en-US" sz="1800" dirty="0">
              <a:latin typeface="InterFace" panose="020B0503020203020204" pitchFamily="34" charset="0"/>
              <a:cs typeface="InterFace" panose="020B0503020203020204" pitchFamily="34" charset="0"/>
            </a:endParaRPr>
          </a:p>
          <a:p>
            <a:pPr marL="444500" lvl="0" indent="-285750">
              <a:spcBef>
                <a:spcPts val="80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1E5EB"/>
                </a:solidFill>
                <a:latin typeface="InterFace" panose="020B0503020203020204" pitchFamily="34" charset="0"/>
                <a:cs typeface="InterFace" panose="020B0503020203020204" pitchFamily="34" charset="0"/>
              </a:rPr>
              <a:t>Additional questions, please contact the HMIS Help Desk at </a:t>
            </a:r>
            <a:r>
              <a:rPr lang="en-US" sz="1800" u="sng" dirty="0">
                <a:solidFill>
                  <a:schemeClr val="hlink"/>
                </a:solidFill>
                <a:latin typeface="InterFace" panose="020B0503020203020204" pitchFamily="34" charset="0"/>
                <a:cs typeface="InterFace" panose="020B0503020203020204" pitchFamily="34" charset="0"/>
                <a:hlinkClick r:id="rId4"/>
              </a:rPr>
              <a:t>helpdesk@cafth.org</a:t>
            </a:r>
            <a:endParaRPr lang="en-US" sz="1800" dirty="0">
              <a:latin typeface="InterFace" panose="020B0503020203020204" pitchFamily="34" charset="0"/>
              <a:cs typeface="InterFace" panose="020B0503020203020204" pitchFamily="34" charset="0"/>
            </a:endParaRPr>
          </a:p>
          <a:p>
            <a:pPr marL="444500" lvl="0" indent="-285750">
              <a:spcBef>
                <a:spcPts val="80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endParaRPr lang="en" sz="1800" u="sng" dirty="0">
              <a:solidFill>
                <a:srgbClr val="92D050"/>
              </a:solidFill>
              <a:latin typeface="Proxima Nova Semibold"/>
              <a:ea typeface="Proxima Nova Semibold"/>
              <a:cs typeface="Proxima Nova Semibold"/>
              <a:sym typeface="Proxima Nova Semibold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285750">
              <a:spcBef>
                <a:spcPts val="80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n" sz="1800" u="sng" dirty="0">
                <a:solidFill>
                  <a:srgbClr val="92D05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HUD: Continuum of Care APR</a:t>
            </a:r>
            <a:endParaRPr lang="en" sz="1800" u="sng" dirty="0">
              <a:solidFill>
                <a:srgbClr val="92D05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44500" lvl="0" indent="-285750">
              <a:spcBef>
                <a:spcPts val="80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n" sz="1800" u="sng" dirty="0">
                <a:solidFill>
                  <a:srgbClr val="92D05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 Report Programming &amp; Specifications</a:t>
            </a:r>
            <a:endParaRPr lang="en" sz="1800" u="sng" dirty="0">
              <a:solidFill>
                <a:srgbClr val="92D05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44500" lvl="0" indent="-285750">
              <a:spcBef>
                <a:spcPts val="80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n" sz="1800" u="sng" dirty="0">
                <a:solidFill>
                  <a:srgbClr val="92D05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 Bitfocus Help Center Article</a:t>
            </a:r>
            <a:endParaRPr sz="1800" u="sng" dirty="0">
              <a:solidFill>
                <a:srgbClr val="92D05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7C97BD-95D5-8E41-8365-8C25E6CC1C7D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A1074E-3208-0344-937D-36A3BCD17AC5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FB7C3DFF-04E9-7840-BE9F-3A01DF94F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8EB459-D43D-C64C-A92F-F4852E13B1FD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4"/>
          <p:cNvSpPr txBox="1">
            <a:spLocks noGrp="1"/>
          </p:cNvSpPr>
          <p:nvPr>
            <p:ph type="title"/>
          </p:nvPr>
        </p:nvSpPr>
        <p:spPr>
          <a:xfrm>
            <a:off x="1374900" y="526350"/>
            <a:ext cx="5618700" cy="4090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Clarendon Text Pro" panose="02040602050403020204" pitchFamily="18" charset="77"/>
              </a:rPr>
              <a:t>Questions &amp; Comments?</a:t>
            </a:r>
            <a:endParaRPr dirty="0">
              <a:solidFill>
                <a:schemeClr val="accent1"/>
              </a:solidFill>
              <a:latin typeface="Clarendon Text Pro" panose="02040602050403020204" pitchFamily="18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376B9F-4590-6142-B882-45775BCCD2D6}"/>
              </a:ext>
            </a:extLst>
          </p:cNvPr>
          <p:cNvGrpSpPr/>
          <p:nvPr/>
        </p:nvGrpSpPr>
        <p:grpSpPr>
          <a:xfrm>
            <a:off x="443820" y="4367764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6F6F4D-1DE2-CF41-A935-AABE7BF03853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3AEF279D-EE4A-CD49-A8B5-5E1C1DA5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88361F-68FD-1749-8EC4-4862DA0FB46B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44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296975" y="253900"/>
            <a:ext cx="44115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500" dirty="0">
                <a:latin typeface="Clarendon Text Pro" panose="02040602050403020204" pitchFamily="18" charset="77"/>
              </a:rPr>
              <a:t>Why the APR Matters</a:t>
            </a:r>
            <a:endParaRPr sz="3500" dirty="0">
              <a:latin typeface="Clarendon Text Pro" panose="02040602050403020204" pitchFamily="18" charset="77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779325" y="1354100"/>
            <a:ext cx="7022100" cy="21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This report can help answer key program evaluation and improvement  questions: 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863600" lvl="4" indent="-203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Who have we served, and for how long?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863600" lvl="4" indent="-203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What has changed for the people we served?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863600" lvl="4" indent="-203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○"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What data are we missing?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496DB1-B8AD-FA42-A344-82E1DACFCD83}"/>
              </a:ext>
            </a:extLst>
          </p:cNvPr>
          <p:cNvGrpSpPr/>
          <p:nvPr/>
        </p:nvGrpSpPr>
        <p:grpSpPr>
          <a:xfrm>
            <a:off x="443820" y="4360730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B044E9-7B8F-5B4D-B99D-72FF6F7FBAF7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BF9A8469-4076-D94F-9EF8-C3781DF4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32B875-3827-6F42-98F9-C4D11A7661AD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 idx="4294967295"/>
          </p:nvPr>
        </p:nvSpPr>
        <p:spPr>
          <a:xfrm>
            <a:off x="0" y="1403350"/>
            <a:ext cx="8455025" cy="214788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latin typeface="Clarendon Text Pro" panose="02040602050403020204" pitchFamily="18" charset="77"/>
              </a:rPr>
              <a:t>APR Requirements</a:t>
            </a:r>
            <a:endParaRPr sz="2900" dirty="0">
              <a:latin typeface="Clarendon Text Pro" panose="02040602050403020204" pitchFamily="18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7D0B6-EA10-1846-9688-CFB928679CBF}"/>
              </a:ext>
            </a:extLst>
          </p:cNvPr>
          <p:cNvGrpSpPr/>
          <p:nvPr/>
        </p:nvGrpSpPr>
        <p:grpSpPr>
          <a:xfrm>
            <a:off x="443820" y="4360730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A7E2DF-BE54-AE40-8E54-F5820320C958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9AD0362B-FC60-6E43-8A94-1771DA5F4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1B20B2-BEC2-AC43-BFCA-A6A48968232A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342700" y="238975"/>
            <a:ext cx="50133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accent1"/>
                </a:solidFill>
                <a:latin typeface="Clarendon Text Pro" panose="02040602050403020204" pitchFamily="18" charset="77"/>
              </a:rPr>
              <a:t>APR Requirements</a:t>
            </a:r>
            <a:endParaRPr sz="3000" dirty="0">
              <a:latin typeface="Clarendon Text Pro" panose="02040602050403020204" pitchFamily="18" charset="77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867550" y="1167850"/>
            <a:ext cx="6855864" cy="16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Sage Account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-"/>
            </a:pPr>
            <a:r>
              <a:rPr lang="en-US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Users can create an account on their own</a:t>
            </a: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-"/>
            </a:pPr>
            <a:r>
              <a:rPr lang="en-US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Request is sent to the </a:t>
            </a:r>
            <a:r>
              <a:rPr lang="en-US" sz="1800" dirty="0" err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CoC’s</a:t>
            </a:r>
            <a:r>
              <a:rPr lang="en-US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primary contact for approval</a:t>
            </a: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-"/>
            </a:pPr>
            <a:r>
              <a:rPr lang="en-US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Coordinate internally to decide who submits the APR</a:t>
            </a:r>
            <a:endParaRPr sz="17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HMIS System Account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-"/>
            </a:pPr>
            <a:r>
              <a:rPr lang="en" sz="18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Connect with your agency lead or HMIS admin</a:t>
            </a:r>
            <a:endParaRPr sz="25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1C2758-7395-C347-9B5A-DE5F32252F63}"/>
              </a:ext>
            </a:extLst>
          </p:cNvPr>
          <p:cNvGrpSpPr/>
          <p:nvPr/>
        </p:nvGrpSpPr>
        <p:grpSpPr>
          <a:xfrm>
            <a:off x="443820" y="4360730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20D434-86F9-804A-865D-AB8A9CC90BA3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128EDA3F-CAF9-8645-B46A-4098CB416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131DBB-6969-8041-BA41-D37C3E08AFC0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42700" y="238975"/>
            <a:ext cx="5013300" cy="60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accent1"/>
                </a:solidFill>
                <a:latin typeface="Clarendon Text Pro" panose="02040602050403020204" pitchFamily="18" charset="77"/>
              </a:rPr>
              <a:t>APR Requirements</a:t>
            </a:r>
            <a:endParaRPr sz="3000" dirty="0">
              <a:latin typeface="Clarendon Text Pro" panose="02040602050403020204" pitchFamily="18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4A64A2-9843-464E-BEE5-CF8F28D19132}"/>
              </a:ext>
            </a:extLst>
          </p:cNvPr>
          <p:cNvGrpSpPr/>
          <p:nvPr/>
        </p:nvGrpSpPr>
        <p:grpSpPr>
          <a:xfrm>
            <a:off x="443820" y="4360730"/>
            <a:ext cx="6001441" cy="782770"/>
            <a:chOff x="208859" y="6057900"/>
            <a:chExt cx="6001441" cy="782770"/>
          </a:xfrm>
          <a:solidFill>
            <a:schemeClr val="bg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6E0BD-49F0-4942-95E2-CA3885775CDA}"/>
                </a:ext>
              </a:extLst>
            </p:cNvPr>
            <p:cNvSpPr/>
            <p:nvPr/>
          </p:nvSpPr>
          <p:spPr>
            <a:xfrm>
              <a:off x="601980" y="6057900"/>
              <a:ext cx="515112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82343981-45F5-FD4B-8D39-BC5F978FC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60" y="6256468"/>
              <a:ext cx="817880" cy="28866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AFB577-6313-8148-9A20-B1A7A2A3C659}"/>
                </a:ext>
              </a:extLst>
            </p:cNvPr>
            <p:cNvSpPr txBox="1"/>
            <p:nvPr/>
          </p:nvSpPr>
          <p:spPr>
            <a:xfrm>
              <a:off x="208859" y="6594449"/>
              <a:ext cx="6001441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Confidential and Proprietary  | </a:t>
              </a:r>
              <a:r>
                <a:rPr lang="en-US" sz="1000" dirty="0">
                  <a:solidFill>
                    <a:schemeClr val="accent1">
                      <a:lumMod val="90000"/>
                    </a:schemeClr>
                  </a:solidFill>
                  <a:latin typeface="InterFace" panose="020B0503020203020204" pitchFamily="34" charset="0"/>
                  <a:cs typeface="InterFace" panose="020B0503020203020204" pitchFamily="34" charset="0"/>
                </a:rPr>
                <a:t> ©  2022 Bitfocus Inc., All Rights Reserved</a:t>
              </a:r>
              <a:endParaRPr lang="en-US" sz="1000" b="1" dirty="0">
                <a:solidFill>
                  <a:schemeClr val="accent1">
                    <a:lumMod val="90000"/>
                  </a:schemeClr>
                </a:solidFill>
                <a:latin typeface="InterFace" panose="020B0503020203020204" pitchFamily="34" charset="0"/>
                <a:cs typeface="InterFace" panose="020B0503020203020204" pitchFamily="34" charset="0"/>
              </a:endParaRPr>
            </a:p>
          </p:txBody>
        </p:sp>
      </p:grpSp>
      <p:sp>
        <p:nvSpPr>
          <p:cNvPr id="202" name="Google Shape;202;p35"/>
          <p:cNvSpPr txBox="1"/>
          <p:nvPr/>
        </p:nvSpPr>
        <p:spPr>
          <a:xfrm>
            <a:off x="873579" y="1102179"/>
            <a:ext cx="7396842" cy="157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Enrollments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At enrollment collect and enter as much accurate information as possible</a:t>
            </a:r>
            <a:endParaRPr sz="18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Annual Assessments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Confirm and update any changes or new health, income, benefit, and insurance information</a:t>
            </a:r>
            <a:endParaRPr sz="1800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Status Assessments do not replace Annual Assessments!</a:t>
            </a:r>
            <a:endParaRPr sz="1800" b="1" u="sng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Clarendon Text Pro" panose="02040602050403020204" pitchFamily="18" charset="77"/>
                <a:ea typeface="Proxima Nova"/>
                <a:cs typeface="Proxima Nova"/>
                <a:sym typeface="Proxima Nova"/>
              </a:rPr>
              <a:t>Exits</a:t>
            </a:r>
            <a:endParaRPr sz="2500" dirty="0">
              <a:solidFill>
                <a:schemeClr val="accent1"/>
              </a:solidFill>
              <a:latin typeface="Clarendon Text Pro" panose="02040602050403020204" pitchFamily="18" charset="77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InterFace" panose="020B0503020203020204" pitchFamily="34" charset="0"/>
                <a:ea typeface="Proxima Nova"/>
                <a:cs typeface="InterFace" panose="020B0503020203020204" pitchFamily="34" charset="0"/>
                <a:sym typeface="Proxima Nova"/>
              </a:rPr>
              <a:t>At exit, the exit destination is a key field in your APR  as is ensuring that health, income, benefit, and insurance information is up-to-date</a:t>
            </a:r>
            <a:endParaRPr sz="1800" b="1" dirty="0">
              <a:solidFill>
                <a:schemeClr val="accent1"/>
              </a:solidFill>
              <a:latin typeface="InterFace" panose="020B0503020203020204" pitchFamily="34" charset="0"/>
              <a:ea typeface="Proxima Nova"/>
              <a:cs typeface="InterFace" panose="020B0503020203020204" pitchFamily="34" charset="0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tfocus">
  <a:themeElements>
    <a:clrScheme name="Bitfocus">
      <a:dk1>
        <a:srgbClr val="58595B"/>
      </a:dk1>
      <a:lt1>
        <a:srgbClr val="C5CCD8"/>
      </a:lt1>
      <a:dk2>
        <a:srgbClr val="294869"/>
      </a:dk2>
      <a:lt2>
        <a:srgbClr val="8A9AB2"/>
      </a:lt2>
      <a:accent1>
        <a:srgbClr val="F8F8F8"/>
      </a:accent1>
      <a:accent2>
        <a:srgbClr val="A61A17"/>
      </a:accent2>
      <a:accent3>
        <a:srgbClr val="4A6180"/>
      </a:accent3>
      <a:accent4>
        <a:srgbClr val="E76618"/>
      </a:accent4>
      <a:accent5>
        <a:srgbClr val="C42F1A"/>
      </a:accent5>
      <a:accent6>
        <a:srgbClr val="F8F8F8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3239</Words>
  <Application>Microsoft Macintosh PowerPoint</Application>
  <PresentationFormat>On-screen Show (16:9)</PresentationFormat>
  <Paragraphs>426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Noto Sans Symbols</vt:lpstr>
      <vt:lpstr>Proxima Nova Semibold</vt:lpstr>
      <vt:lpstr>Inter</vt:lpstr>
      <vt:lpstr>InterFace</vt:lpstr>
      <vt:lpstr>Arial</vt:lpstr>
      <vt:lpstr>Proxima Nova</vt:lpstr>
      <vt:lpstr>Clarendon Text Pro</vt:lpstr>
      <vt:lpstr>Playfair Display</vt:lpstr>
      <vt:lpstr>Bitfocus</vt:lpstr>
      <vt:lpstr>APR Training Understanding the APR</vt:lpstr>
      <vt:lpstr> Objective </vt:lpstr>
      <vt:lpstr>Agenda</vt:lpstr>
      <vt:lpstr>  APR: Why We Do It</vt:lpstr>
      <vt:lpstr>PowerPoint Presentation</vt:lpstr>
      <vt:lpstr>PowerPoint Presentation</vt:lpstr>
      <vt:lpstr>  APR Requirements</vt:lpstr>
      <vt:lpstr>PowerPoint Presentation</vt:lpstr>
      <vt:lpstr>PowerPoint Presentation</vt:lpstr>
      <vt:lpstr>  APR Data Elements</vt:lpstr>
      <vt:lpstr>PowerPoint Presentation</vt:lpstr>
      <vt:lpstr>Program Roster</vt:lpstr>
      <vt:lpstr>Program Roster</vt:lpstr>
      <vt:lpstr>HMIS Data Quality Report </vt:lpstr>
      <vt:lpstr>HMIS Data Quality Report  </vt:lpstr>
      <vt:lpstr>  Generating the APR</vt:lpstr>
      <vt:lpstr>Generating the APR </vt:lpstr>
      <vt:lpstr>Generating the APR  </vt:lpstr>
      <vt:lpstr>  APR Data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Correcting Data</vt:lpstr>
      <vt:lpstr>PowerPoint Presentation</vt:lpstr>
      <vt:lpstr>Pro Tips</vt:lpstr>
      <vt:lpstr>PowerPoint Presentation</vt:lpstr>
      <vt:lpstr> Resources  </vt:lpstr>
      <vt:lpstr>Questions &amp;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 Training Understanding the APR</dc:title>
  <cp:lastModifiedBy>Ashley Wynn</cp:lastModifiedBy>
  <cp:revision>16</cp:revision>
  <dcterms:modified xsi:type="dcterms:W3CDTF">2022-06-08T16:52:12Z</dcterms:modified>
</cp:coreProperties>
</file>